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75" r:id="rId5"/>
    <p:sldId id="279" r:id="rId6"/>
    <p:sldId id="277" r:id="rId7"/>
    <p:sldId id="267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835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5222B-622B-40C9-9F37-72A6927B2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820F9-5299-41CC-B964-0CE9A2D3D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5F1DC-E739-4ED1-8A56-24A8BF7C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63D6B-0648-4DDB-8114-2F53FC0AE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99EE-4340-49A7-9A76-67AA3619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0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FB91F-D776-449C-A70C-2FA98490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A3701-964A-4D68-94A4-F6A260E43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EBBB0-1FF4-4324-BC11-85F754A8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FD7C3-2DC5-472C-86F2-93E2069E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F9562-2CB9-4C50-874C-515C17B9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48376-BB11-48AD-A2A5-90F7997872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1B5834-39C9-40E2-AD0C-0AB46DDD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86659-F836-4CA0-854C-8E80B26B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F757D-0D2E-47E1-A709-2E4BF075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EE7E5-8FC7-4FEA-AE7A-2116CF3EE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6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28890-72BF-4DFC-AB03-50D7D2EB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C8B4D-6937-4DCA-9DD2-1994B6EAB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69F39-FC21-4D1D-B048-82B444646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80EA1-D143-4691-92D0-C3DE4AC3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0249A-480D-4423-B231-B436FC9E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65CB-004B-4501-8EA5-4E3265B2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1CD38-A61B-4FA9-88A4-DB4F9F83E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D3C79-A349-4C2A-939F-5248C4DB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6FBA2-497A-4F17-9BFF-1232C1A5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359B1-1509-41C1-BCC2-61561AC2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6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1E250-6657-49DA-8EE6-A29C16F00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F949-52F4-414D-B0A2-8C98CECE7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0ECEA-94D0-460C-BE86-FC2FD6D75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34F02-9B82-4C29-A61B-88BABD65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CE24A-C7A4-4769-84E7-FDCD2ACA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5C44D-E44B-47C9-989F-AA754CD0C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0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C0AB1-1816-4CDA-AD17-AF156755E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511B8-3790-403E-8911-67CAF1D82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35703-85E5-41CB-951C-0663B5EED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7749FB-53B3-4F84-A06B-E627D5A15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7BB277-5E03-4760-89AD-7E91785AC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7A60A5-3978-4B47-B5FA-8376CD309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E5DE4A-AE17-44A4-B46A-708ECEC1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5E1BD-7726-4CCD-91DB-444D0117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9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D3F47-BAFB-4D67-AF3C-639F6C9E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87F5FF-F165-47C8-AD8D-CDBE009BE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5A148-B4BC-4749-8B1D-C8ED4EBE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049AA-375C-4067-91FA-C7DEB8E7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6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ED0959-0EBD-4FCB-8E0F-596F7BBF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FBEC5C-DF7E-4320-B692-085EB2541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FDA4D-D70D-4003-B540-31964E644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9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3FFC1-25DF-4718-86E0-94D7FD8D0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AD581-96FB-451E-B8C7-5FEEC4E09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86E7-3A0F-4DB8-9AC0-0422E9A97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4C743-9A4D-4810-87E5-229BA191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284A6-B7FC-4318-91B9-B6F094C9D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3C64B-C3F3-4F48-85A7-1E43D3F25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B2D36-E776-46CD-81D5-61465AED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43F36-4648-4571-9552-1D6C132D0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6D4D3-7562-4430-8A03-C50E63DE9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C8D5B-7D6A-4F6B-BFE9-3C2EDAA7B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4F018-EF11-4110-8A1F-C2CD6C72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415D5-E4CF-48BA-A452-F8E179F7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7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23D3FF-2EEB-4D1C-8847-707E3069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9D20A-E556-462C-8BBF-D6F1D3F75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24FA4-93BF-4C0D-9BCD-824475006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D64F-1D03-4CE5-B35A-249DB521850D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06FEA-8F35-4E6C-BC80-CCB4CB50D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21809-0C0E-4065-8744-7DD88A05D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A3CFC-7457-4DE9-8C1C-DDD0A6A6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entrez/query.fcgi?cmd=Retrieve&amp;db=pubmed&amp;dopt=Abstract&amp;list_uids=11780672&amp;itool=pubmed_Abstract" TargetMode="External"/><Relationship Id="rId2" Type="http://schemas.openxmlformats.org/officeDocument/2006/relationships/hyperlink" Target="http://www.ncbi.nlm.nih.gov/entrez/query.fcgi?cmd=Retrieve&amp;db=pubmed&amp;dopt=Abstract&amp;list_uids=11780679&amp;query_hl=8&amp;itool=pubmed_docsu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entrez/query.fcgi?cmd=Retrieve&amp;db=pubmed&amp;dopt=Abstract&amp;list_uids=10883927&amp;itool=pubmed_Abstract" TargetMode="External"/><Relationship Id="rId2" Type="http://schemas.openxmlformats.org/officeDocument/2006/relationships/hyperlink" Target="http://www.ncbi.nlm.nih.gov/entrez/query.fcgi?cmd=Retrieve&amp;db=pubmed&amp;dopt=Abstract&amp;list_uids=10616096&amp;query_hl=8&amp;itool=pubmed_docsu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F2CF2-A83F-4BCC-B120-9CC6E751F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57" y="325950"/>
            <a:ext cx="11385755" cy="1728216"/>
          </a:xfrm>
        </p:spPr>
        <p:txBody>
          <a:bodyPr>
            <a:normAutofit fontScale="90000"/>
          </a:bodyPr>
          <a:lstStyle/>
          <a:p>
            <a:r>
              <a:rPr lang="en-US" dirty="0"/>
              <a:t>Prasad Vannemreddy</a:t>
            </a:r>
            <a:br>
              <a:rPr lang="en-US" dirty="0"/>
            </a:br>
            <a:r>
              <a:rPr lang="en-US" dirty="0"/>
              <a:t>Publications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36BFD-DCB3-4B81-9CB0-E6F1482A2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58" y="4545934"/>
            <a:ext cx="11194026" cy="165576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Patent holder</a:t>
            </a:r>
            <a:r>
              <a:rPr lang="en-US" sz="2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: Unites States Patent US 8,961,563 B2/Date Feb 24, 2015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	Anterior Atlantoaxial stabilization by lateral mass screw fixation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6A8556-F308-4C5F-B5B9-A37845615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564892"/>
            <a:ext cx="1714500" cy="172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465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6784FA-E093-4EC7-9555-6D7B9CBC0DDE}"/>
              </a:ext>
            </a:extLst>
          </p:cNvPr>
          <p:cNvSpPr txBox="1"/>
          <p:nvPr/>
        </p:nvSpPr>
        <p:spPr>
          <a:xfrm>
            <a:off x="969707" y="554364"/>
            <a:ext cx="98113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u="none" strike="noStrike" baseline="0" dirty="0">
                <a:solidFill>
                  <a:srgbClr val="231F20"/>
                </a:solidFill>
              </a:rPr>
              <a:t>Frederic Gibbs and His Contributions to Epilepsy Surgery and Electroencephalography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E34CAA-0DBF-4432-9041-0542E2B46712}"/>
              </a:ext>
            </a:extLst>
          </p:cNvPr>
          <p:cNvSpPr txBox="1"/>
          <p:nvPr/>
        </p:nvSpPr>
        <p:spPr>
          <a:xfrm>
            <a:off x="674739" y="3963181"/>
            <a:ext cx="817798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solidFill>
                  <a:srgbClr val="231F20"/>
                </a:solidFill>
              </a:rPr>
              <a:t>Prasad </a:t>
            </a:r>
            <a:r>
              <a:rPr lang="en-US" sz="2400" b="0" i="0" u="none" strike="noStrike" baseline="0" dirty="0" err="1">
                <a:solidFill>
                  <a:srgbClr val="231F20"/>
                </a:solidFill>
              </a:rPr>
              <a:t>Vannemreddy,MD</a:t>
            </a:r>
            <a:r>
              <a:rPr lang="en-US" sz="2400" b="0" i="0" u="none" strike="noStrike" baseline="0" dirty="0">
                <a:solidFill>
                  <a:srgbClr val="231F20"/>
                </a:solidFill>
              </a:rPr>
              <a:t>, </a:t>
            </a:r>
            <a:r>
              <a:rPr lang="en-US" sz="2400" b="0" i="0" u="none" strike="noStrike" baseline="0" dirty="0" err="1">
                <a:solidFill>
                  <a:srgbClr val="231F20"/>
                </a:solidFill>
              </a:rPr>
              <a:t>MCh</a:t>
            </a:r>
            <a:endParaRPr lang="en-US" sz="2400" b="0" i="0" u="none" strike="noStrike" baseline="0" dirty="0">
              <a:solidFill>
                <a:srgbClr val="231F20"/>
              </a:solidFill>
            </a:endParaRPr>
          </a:p>
          <a:p>
            <a:pPr algn="l"/>
            <a:r>
              <a:rPr lang="en-US" sz="2400" b="0" i="0" u="none" strike="noStrike" baseline="0" dirty="0">
                <a:solidFill>
                  <a:srgbClr val="231F20"/>
                </a:solidFill>
              </a:rPr>
              <a:t>James L. Stone, MD</a:t>
            </a:r>
          </a:p>
          <a:p>
            <a:pPr algn="l"/>
            <a:r>
              <a:rPr lang="en-US" sz="2400" b="0" i="0" u="none" strike="noStrike" baseline="0" dirty="0">
                <a:solidFill>
                  <a:srgbClr val="231F20"/>
                </a:solidFill>
              </a:rPr>
              <a:t>Konstantin V. </a:t>
            </a:r>
            <a:r>
              <a:rPr lang="en-US" sz="2400" b="0" i="0" u="none" strike="noStrike" baseline="0" dirty="0" err="1">
                <a:solidFill>
                  <a:srgbClr val="231F20"/>
                </a:solidFill>
              </a:rPr>
              <a:t>Slavin</a:t>
            </a:r>
            <a:r>
              <a:rPr lang="en-US" sz="2400" b="0" i="0" u="none" strike="noStrike" baseline="0" dirty="0">
                <a:solidFill>
                  <a:srgbClr val="231F20"/>
                </a:solidFill>
              </a:rPr>
              <a:t>, MD</a:t>
            </a:r>
          </a:p>
          <a:p>
            <a:pPr algn="l"/>
            <a:r>
              <a:rPr lang="en-US" sz="2400" b="0" i="0" u="none" strike="noStrike" baseline="0" dirty="0">
                <a:solidFill>
                  <a:srgbClr val="231F20"/>
                </a:solidFill>
              </a:rPr>
              <a:t>Department of Neurosurgery, University</a:t>
            </a:r>
          </a:p>
          <a:p>
            <a:pPr algn="l"/>
            <a:r>
              <a:rPr lang="en-US" sz="2400" b="0" i="0" u="none" strike="noStrike" baseline="0" dirty="0">
                <a:solidFill>
                  <a:srgbClr val="231F20"/>
                </a:solidFill>
              </a:rPr>
              <a:t>of Illinois at Chicago, Chicago, Illinois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2C2800-F8AF-40EB-A2D0-62E20982B707}"/>
              </a:ext>
            </a:extLst>
          </p:cNvPr>
          <p:cNvSpPr txBox="1"/>
          <p:nvPr/>
        </p:nvSpPr>
        <p:spPr>
          <a:xfrm>
            <a:off x="969706" y="2045542"/>
            <a:ext cx="98113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u="none" strike="noStrike" baseline="0" dirty="0">
                <a:solidFill>
                  <a:srgbClr val="231F20"/>
                </a:solidFill>
              </a:rPr>
              <a:t>Neurosurgery 70:774–782, 2012 </a:t>
            </a:r>
          </a:p>
          <a:p>
            <a:r>
              <a:rPr lang="en-US" sz="2000" b="0" i="0" u="none" strike="noStrike" baseline="0" dirty="0">
                <a:solidFill>
                  <a:srgbClr val="231F20"/>
                </a:solidFill>
              </a:rPr>
              <a:t>DOI: 10.1227/NEU.0b013e3182351699 </a:t>
            </a:r>
          </a:p>
          <a:p>
            <a:r>
              <a:rPr lang="en-US" sz="2000" b="0" i="0" u="none" strike="noStrike" baseline="0" dirty="0">
                <a:solidFill>
                  <a:srgbClr val="231F20"/>
                </a:solidFill>
              </a:rPr>
              <a:t>www.neurosurgery-online.com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0950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5E351E-D6B2-4A4D-9774-9260D30C95DB}"/>
              </a:ext>
            </a:extLst>
          </p:cNvPr>
          <p:cNvSpPr txBox="1"/>
          <p:nvPr/>
        </p:nvSpPr>
        <p:spPr>
          <a:xfrm>
            <a:off x="732503" y="661300"/>
            <a:ext cx="1091380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0" i="0" u="none" strike="noStrike" baseline="0" dirty="0"/>
              <a:t>Operative versus nonoperative management of acute</a:t>
            </a:r>
          </a:p>
          <a:p>
            <a:pPr algn="l"/>
            <a:r>
              <a:rPr lang="en-US" sz="3200" b="0" i="0" u="none" strike="noStrike" baseline="0" dirty="0"/>
              <a:t>odontoid Type </a:t>
            </a:r>
            <a:r>
              <a:rPr lang="az-Cyrl-AZ" sz="3200" b="0" i="0" u="none" strike="noStrike" baseline="0" dirty="0"/>
              <a:t>ІІ </a:t>
            </a:r>
            <a:r>
              <a:rPr lang="en-US" sz="3200" b="0" i="0" u="none" strike="noStrike" baseline="0" dirty="0"/>
              <a:t>fractures: a meta-analysis</a:t>
            </a:r>
          </a:p>
          <a:p>
            <a:pPr algn="l"/>
            <a:r>
              <a:rPr lang="en-US" sz="2800" b="0" i="0" u="none" strike="noStrike" baseline="0" dirty="0"/>
              <a:t>Clinical article</a:t>
            </a:r>
          </a:p>
          <a:p>
            <a:pPr algn="l"/>
            <a:endParaRPr lang="en-US" sz="2800" dirty="0"/>
          </a:p>
          <a:p>
            <a:pPr algn="l"/>
            <a:endParaRPr lang="en-US" sz="2800" b="0" i="0" u="none" strike="noStrike" baseline="0" dirty="0"/>
          </a:p>
          <a:p>
            <a:pPr algn="l"/>
            <a:endParaRPr lang="en-US" sz="2800" b="1" i="0" u="none" strike="noStrike" baseline="0" dirty="0"/>
          </a:p>
          <a:p>
            <a:pPr algn="l"/>
            <a:endParaRPr lang="en-US" sz="2800" b="1" dirty="0"/>
          </a:p>
          <a:p>
            <a:pPr algn="l"/>
            <a:endParaRPr lang="en-US" sz="2800" b="1" i="0" u="none" strike="noStrike" baseline="0" dirty="0"/>
          </a:p>
          <a:p>
            <a:pPr algn="l"/>
            <a:r>
              <a:rPr lang="en-US" sz="2800" b="1" i="0" u="none" strike="noStrike" baseline="0" dirty="0"/>
              <a:t>Ali </a:t>
            </a:r>
            <a:r>
              <a:rPr lang="en-US" sz="2800" b="1" i="0" u="none" strike="noStrike" baseline="0" dirty="0" err="1"/>
              <a:t>Nourbakhsh</a:t>
            </a:r>
            <a:r>
              <a:rPr lang="en-US" sz="2800" b="1" i="0" u="none" strike="noStrike" baseline="0" dirty="0"/>
              <a:t>, M.D., </a:t>
            </a:r>
            <a:r>
              <a:rPr lang="en-US" sz="2800" b="1" i="0" u="none" strike="noStrike" baseline="0" dirty="0" err="1"/>
              <a:t>Runhua</a:t>
            </a:r>
            <a:r>
              <a:rPr lang="en-US" sz="2800" b="1" i="0" u="none" strike="noStrike" baseline="0" dirty="0"/>
              <a:t> Shi, M.D., Ph.D., </a:t>
            </a:r>
          </a:p>
          <a:p>
            <a:pPr algn="l"/>
            <a:r>
              <a:rPr lang="en-US" sz="2800" b="1" i="0" u="none" strike="noStrike" baseline="0" dirty="0"/>
              <a:t>Prasad Vannemreddy, M.D.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433470-12D7-41B0-A5C1-086AC4802301}"/>
              </a:ext>
            </a:extLst>
          </p:cNvPr>
          <p:cNvSpPr txBox="1"/>
          <p:nvPr/>
        </p:nvSpPr>
        <p:spPr>
          <a:xfrm>
            <a:off x="732503" y="2692624"/>
            <a:ext cx="60984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i="0" u="none" strike="noStrike" baseline="0" dirty="0">
                <a:latin typeface="Times-Bold"/>
              </a:rPr>
              <a:t>J Neurosurg Spine 11:</a:t>
            </a:r>
            <a:r>
              <a:rPr lang="de-DE" sz="2400" b="0" i="0" u="none" strike="noStrike" baseline="0" dirty="0">
                <a:latin typeface="Times-Roman"/>
              </a:rPr>
              <a:t>651–658, 2009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698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DCE4A4-DCC8-44DA-9C1D-E72E458A3F15}"/>
              </a:ext>
            </a:extLst>
          </p:cNvPr>
          <p:cNvSpPr txBox="1"/>
          <p:nvPr/>
        </p:nvSpPr>
        <p:spPr>
          <a:xfrm>
            <a:off x="811160" y="663677"/>
            <a:ext cx="107073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baseline="0" dirty="0" err="1">
                <a:latin typeface="Arial" panose="020B0604020202020204" pitchFamily="34" charset="0"/>
              </a:rPr>
              <a:t>Cervico</a:t>
            </a:r>
            <a:r>
              <a:rPr lang="en-US" sz="3200" b="1" i="0" u="none" strike="noStrike" baseline="0" dirty="0">
                <a:latin typeface="Arial" panose="020B0604020202020204" pitchFamily="34" charset="0"/>
              </a:rPr>
              <a:t>-Thoracic </a:t>
            </a:r>
            <a:r>
              <a:rPr lang="en-US" sz="3200" b="1" i="0" u="none" strike="noStrike" baseline="0" dirty="0" err="1">
                <a:latin typeface="Arial" panose="020B0604020202020204" pitchFamily="34" charset="0"/>
              </a:rPr>
              <a:t>neurenteric</a:t>
            </a:r>
            <a:r>
              <a:rPr lang="en-US" sz="3200" b="1" i="0" u="none" strike="noStrike" baseline="0" dirty="0">
                <a:latin typeface="Arial" panose="020B0604020202020204" pitchFamily="34" charset="0"/>
              </a:rPr>
              <a:t> cyst: </a:t>
            </a:r>
            <a:r>
              <a:rPr lang="en-US" sz="3200" b="1" i="0" u="none" strike="noStrike" baseline="0" dirty="0" err="1">
                <a:latin typeface="Arial" panose="020B0604020202020204" pitchFamily="34" charset="0"/>
              </a:rPr>
              <a:t>clinicoradiological</a:t>
            </a:r>
            <a:r>
              <a:rPr lang="en-US" sz="3200" b="1" i="0" u="none" strike="noStrike" baseline="0" dirty="0">
                <a:latin typeface="Arial" panose="020B0604020202020204" pitchFamily="34" charset="0"/>
              </a:rPr>
              <a:t> correlation with embryogenesis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FB37CA-B114-421F-8F06-BDCE797797CF}"/>
              </a:ext>
            </a:extLst>
          </p:cNvPr>
          <p:cNvSpPr txBox="1"/>
          <p:nvPr/>
        </p:nvSpPr>
        <p:spPr>
          <a:xfrm>
            <a:off x="3049229" y="2967335"/>
            <a:ext cx="60984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1800" b="1" i="0" u="none" strike="noStrike" baseline="0" dirty="0">
                <a:latin typeface="Times New Roman" panose="02020603050405020304" pitchFamily="18" charset="0"/>
              </a:rPr>
              <a:t>V. S. S. V. Prasad</a:t>
            </a:r>
          </a:p>
          <a:p>
            <a:pPr algn="l"/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D. Raja Reddy</a:t>
            </a:r>
          </a:p>
          <a:p>
            <a:pPr algn="l"/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J. M. K. </a:t>
            </a:r>
            <a:r>
              <a:rPr lang="en-US" sz="1800" b="1" i="0" u="none" strike="noStrike" baseline="0" dirty="0" err="1">
                <a:latin typeface="Times New Roman" panose="02020603050405020304" pitchFamily="18" charset="0"/>
              </a:rPr>
              <a:t>Murty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B2E7C2-A057-46DD-92E4-075CA6054153}"/>
              </a:ext>
            </a:extLst>
          </p:cNvPr>
          <p:cNvSpPr txBox="1"/>
          <p:nvPr/>
        </p:nvSpPr>
        <p:spPr>
          <a:xfrm>
            <a:off x="999204" y="2169449"/>
            <a:ext cx="60984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Child's </a:t>
            </a:r>
            <a:r>
              <a:rPr lang="en-US" sz="2800" b="0" i="0" u="none" strike="noStrike" baseline="0" dirty="0" err="1">
                <a:latin typeface="Times New Roman" panose="02020603050405020304" pitchFamily="18" charset="0"/>
              </a:rPr>
              <a:t>Nerv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Syst (1996) 12:48-51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88A2E8-CE2F-45EA-9293-465CC1C6DB73}"/>
              </a:ext>
            </a:extLst>
          </p:cNvPr>
          <p:cNvSpPr txBox="1"/>
          <p:nvPr/>
        </p:nvSpPr>
        <p:spPr>
          <a:xfrm>
            <a:off x="689487" y="3919109"/>
            <a:ext cx="86757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1800" b="0" i="0" u="none" strike="noStrike" baseline="0" dirty="0">
                <a:latin typeface="Times New Roman" panose="02020603050405020304" pitchFamily="18" charset="0"/>
              </a:rPr>
              <a:t>V. S. S. V. Prasad ([]) • D. Raja Reddy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Department of Neurosurgery,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Nizam's Institute of Medical Sciences,</a:t>
            </a:r>
          </a:p>
          <a:p>
            <a:pPr algn="l"/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Panjagutta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Hyderabad - 500482, India</a:t>
            </a:r>
          </a:p>
          <a:p>
            <a:pPr algn="l"/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J. M. K.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Murty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Department of Neurology,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Nizam's Institute of Medical Sciences,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Hyderabad, India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1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4C10E9-4775-4B79-9EF0-F0EF29CE9BC8}"/>
              </a:ext>
            </a:extLst>
          </p:cNvPr>
          <p:cNvSpPr txBox="1"/>
          <p:nvPr/>
        </p:nvSpPr>
        <p:spPr>
          <a:xfrm>
            <a:off x="442452" y="516194"/>
            <a:ext cx="1145949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baseline="0" dirty="0">
                <a:latin typeface="Fd4945-Identity-H"/>
              </a:rPr>
              <a:t>Early surgery for thoracolumbar spinal cord injury: initial experience from a developing spinal cord injury </a:t>
            </a:r>
            <a:r>
              <a:rPr lang="en-US" sz="3200" b="1" i="0" u="none" strike="noStrike" baseline="0" dirty="0" err="1">
                <a:latin typeface="Fd4945-Identity-H"/>
              </a:rPr>
              <a:t>centre</a:t>
            </a:r>
            <a:r>
              <a:rPr lang="en-US" sz="3200" b="1" i="0" u="none" strike="noStrike" baseline="0" dirty="0">
                <a:latin typeface="Fd4945-Identity-H"/>
              </a:rPr>
              <a:t> in India</a:t>
            </a:r>
          </a:p>
          <a:p>
            <a:pPr algn="l"/>
            <a:endParaRPr lang="en-US" sz="3200" b="1" i="0" u="none" strike="noStrike" baseline="0" dirty="0">
              <a:latin typeface="Fd4945-Identity-H"/>
            </a:endParaRPr>
          </a:p>
          <a:p>
            <a:pPr algn="l"/>
            <a:r>
              <a:rPr lang="en-US" sz="3200" b="1" i="0" u="none" strike="noStrike" baseline="0" dirty="0">
                <a:latin typeface="Fd8996-Identity-H"/>
              </a:rPr>
              <a:t>VSSV Prasad</a:t>
            </a:r>
            <a:r>
              <a:rPr lang="en-US" sz="3200" b="1" dirty="0">
                <a:latin typeface="Fd8996-Identity-H"/>
              </a:rPr>
              <a:t>,</a:t>
            </a:r>
            <a:r>
              <a:rPr lang="en-US" sz="3200" b="1" i="0" u="none" strike="noStrike" baseline="0" dirty="0">
                <a:latin typeface="Fd8996-Identity-H"/>
              </a:rPr>
              <a:t> JVS Vidyasagar.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11B439-8342-4328-B586-78A108EF8476}"/>
              </a:ext>
            </a:extLst>
          </p:cNvPr>
          <p:cNvSpPr txBox="1"/>
          <p:nvPr/>
        </p:nvSpPr>
        <p:spPr>
          <a:xfrm>
            <a:off x="619433" y="2957070"/>
            <a:ext cx="733363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u="none" strike="noStrike" baseline="0" dirty="0"/>
              <a:t>Paraplegia (1995) 33, 350-353.</a:t>
            </a:r>
          </a:p>
          <a:p>
            <a:pPr algn="l"/>
            <a:endParaRPr lang="en-US" sz="2800" b="0" i="0" u="none" strike="noStrike" baseline="0" dirty="0"/>
          </a:p>
          <a:p>
            <a:pPr algn="l"/>
            <a:r>
              <a:rPr lang="en-US" sz="2800" b="0" i="0" u="none" strike="noStrike" baseline="0" dirty="0"/>
              <a:t>© 1995 International Medical Society of Paraplegia All rights reserved 0031-1758/95.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1279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A257A1-40DC-4807-B9C6-5B42DE65E4B9}"/>
              </a:ext>
            </a:extLst>
          </p:cNvPr>
          <p:cNvSpPr txBox="1"/>
          <p:nvPr/>
        </p:nvSpPr>
        <p:spPr>
          <a:xfrm>
            <a:off x="486696" y="501445"/>
            <a:ext cx="109580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baseline="0" dirty="0">
                <a:latin typeface="AdvFairfieldLH-B"/>
              </a:rPr>
              <a:t>Influence of Prayer and Prayer Habits on Outcome in Patients With Severe Head Injury.</a:t>
            </a:r>
          </a:p>
          <a:p>
            <a:pPr algn="l"/>
            <a:endParaRPr lang="en-US" sz="3200" b="1" dirty="0">
              <a:latin typeface="AdvFairfieldLH-B"/>
            </a:endParaRPr>
          </a:p>
          <a:p>
            <a:pPr algn="l"/>
            <a:endParaRPr lang="en-US" sz="3200" b="1" i="0" u="none" strike="noStrike" baseline="0" dirty="0">
              <a:latin typeface="AdvFairfieldLH-B"/>
            </a:endParaRPr>
          </a:p>
          <a:p>
            <a:pPr algn="l"/>
            <a:r>
              <a:rPr lang="en-US" sz="3200" b="1" i="0" u="none" strike="noStrike" baseline="0" dirty="0">
                <a:latin typeface="AdvFairfieldLH-M"/>
              </a:rPr>
              <a:t>Prasad Vannemreddy, MD, Kris Bryan, RN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E4AB07-E89C-48F4-9439-B0D3E524B86D}"/>
              </a:ext>
            </a:extLst>
          </p:cNvPr>
          <p:cNvSpPr txBox="1"/>
          <p:nvPr/>
        </p:nvSpPr>
        <p:spPr>
          <a:xfrm>
            <a:off x="1013951" y="3802011"/>
            <a:ext cx="100915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AdvFairfieldLH-B"/>
              </a:rPr>
              <a:t>American Journal of Hospice &amp; Palliative Medicine</a:t>
            </a:r>
          </a:p>
          <a:p>
            <a:pPr algn="l"/>
            <a:endParaRPr lang="en-US" sz="2400" b="0" i="0" u="none" strike="noStrike" baseline="0" dirty="0">
              <a:latin typeface="AdvPi3"/>
            </a:endParaRPr>
          </a:p>
          <a:p>
            <a:pPr algn="l"/>
            <a:r>
              <a:rPr lang="en-US" sz="2400" b="0" i="0" u="none" strike="noStrike" baseline="0" dirty="0">
                <a:latin typeface="AdvFairfieldLH-M"/>
              </a:rPr>
              <a:t>Volume 26 Number 4. August/September 2009, 264-269</a:t>
            </a:r>
          </a:p>
          <a:p>
            <a:pPr algn="l"/>
            <a:endParaRPr lang="en-US" sz="2400" b="0" i="0" u="none" strike="noStrike" baseline="0" dirty="0">
              <a:latin typeface="AdvFairfieldLH-M"/>
            </a:endParaRPr>
          </a:p>
          <a:p>
            <a:pPr algn="l"/>
            <a:r>
              <a:rPr lang="en-US" sz="2400" b="0" i="0" u="none" strike="noStrike" baseline="0" dirty="0">
                <a:latin typeface="AdvFairfieldLH-M"/>
              </a:rPr>
              <a:t>10.1177/1049909109331885 http://ajhpm.sagepub.com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821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922D80-6660-4924-9BC7-789A083A5A8A}"/>
              </a:ext>
            </a:extLst>
          </p:cNvPr>
          <p:cNvSpPr txBox="1"/>
          <p:nvPr/>
        </p:nvSpPr>
        <p:spPr>
          <a:xfrm>
            <a:off x="221226" y="427704"/>
            <a:ext cx="1132676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0" i="0" u="none" strike="noStrike" baseline="0" dirty="0"/>
              <a:t>Zinc protoporphyrin IX attenuates closed head injury-induced edema formation, blood-brain barrier disruption, and serotonin levels in the rat.</a:t>
            </a:r>
          </a:p>
          <a:p>
            <a:pPr algn="l"/>
            <a:endParaRPr lang="en-US" sz="3200" dirty="0"/>
          </a:p>
          <a:p>
            <a:pPr algn="l"/>
            <a:endParaRPr lang="en-US" sz="3200" b="0" i="0" u="none" strike="noStrike" baseline="0" dirty="0"/>
          </a:p>
          <a:p>
            <a:pPr algn="l"/>
            <a:r>
              <a:rPr lang="en-US" sz="3200" b="0" i="0" u="none" strike="noStrike" baseline="0" dirty="0"/>
              <a:t>P. Vannemreddy, H. S. Sharma et al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DC7C5-BDE4-4A0E-8496-46598269ED57}"/>
              </a:ext>
            </a:extLst>
          </p:cNvPr>
          <p:cNvSpPr txBox="1"/>
          <p:nvPr/>
        </p:nvSpPr>
        <p:spPr>
          <a:xfrm>
            <a:off x="424015" y="4152970"/>
            <a:ext cx="830702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AdvP497E2"/>
              </a:rPr>
              <a:t>Acta </a:t>
            </a:r>
            <a:r>
              <a:rPr lang="en-US" sz="2800" b="0" i="0" u="none" strike="noStrike" baseline="0" dirty="0" err="1">
                <a:latin typeface="AdvP497E2"/>
              </a:rPr>
              <a:t>Neurochir</a:t>
            </a:r>
            <a:r>
              <a:rPr lang="en-US" sz="2800" b="0" i="0" u="none" strike="noStrike" baseline="0" dirty="0">
                <a:latin typeface="AdvP497E2"/>
              </a:rPr>
              <a:t> (2006) [Suppl] 96: 151–156</a:t>
            </a:r>
          </a:p>
          <a:p>
            <a:pPr algn="l"/>
            <a:endParaRPr lang="en-US" sz="2800" b="0" i="0" u="none" strike="noStrike" baseline="0" dirty="0">
              <a:latin typeface="AdvP497E2"/>
            </a:endParaRPr>
          </a:p>
          <a:p>
            <a:pPr algn="l"/>
            <a:r>
              <a:rPr lang="en-US" sz="2800" b="0" i="0" u="none" strike="noStrike" baseline="0" dirty="0">
                <a:latin typeface="AdvP497E2"/>
              </a:rPr>
              <a:t>Springer-Verlag 2006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6127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1B9E06-C58B-4F7F-9AEE-AE6350297544}"/>
              </a:ext>
            </a:extLst>
          </p:cNvPr>
          <p:cNvSpPr txBox="1"/>
          <p:nvPr/>
        </p:nvSpPr>
        <p:spPr>
          <a:xfrm>
            <a:off x="176981" y="243513"/>
            <a:ext cx="1168072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0" u="none" strike="noStrike" baseline="0" dirty="0"/>
              <a:t>Psychomotor seizures, </a:t>
            </a:r>
            <a:r>
              <a:rPr lang="en-US" sz="3600" b="1" i="0" u="none" strike="noStrike" baseline="0" dirty="0" err="1"/>
              <a:t>Penfi</a:t>
            </a:r>
            <a:r>
              <a:rPr lang="en-US" sz="3600" b="1" i="0" u="none" strike="noStrike" baseline="0" dirty="0"/>
              <a:t> eld, Gibbs, Bailey and the</a:t>
            </a:r>
          </a:p>
          <a:p>
            <a:pPr algn="l"/>
            <a:r>
              <a:rPr lang="en-US" sz="3600" b="1" i="0" u="none" strike="noStrike" baseline="0" dirty="0"/>
              <a:t>development of anterior temporal lobectomy:</a:t>
            </a:r>
          </a:p>
          <a:p>
            <a:pPr algn="l"/>
            <a:r>
              <a:rPr lang="en-US" sz="2400" b="1" i="0" u="none" strike="noStrike" baseline="0" dirty="0"/>
              <a:t>A historical vignette</a:t>
            </a:r>
          </a:p>
          <a:p>
            <a:pPr algn="l"/>
            <a:endParaRPr lang="en-US" sz="2400" b="1" i="0" u="none" strike="noStrike" baseline="0" dirty="0"/>
          </a:p>
          <a:p>
            <a:pPr algn="l"/>
            <a:r>
              <a:rPr lang="en-US" sz="2800" b="1" i="0" u="none" strike="noStrike" baseline="0" dirty="0"/>
              <a:t>Prasad Vannemreddy, James L. Stone, Siddharth Vannemreddy, Konstantin V. </a:t>
            </a:r>
            <a:r>
              <a:rPr lang="en-US" sz="2800" b="1" i="0" u="none" strike="noStrike" baseline="0" dirty="0" err="1"/>
              <a:t>Slavin</a:t>
            </a:r>
            <a:endParaRPr lang="en-US" sz="2800" b="1" i="0" u="none" strike="noStrike" baseline="0" dirty="0"/>
          </a:p>
          <a:p>
            <a:pPr algn="l"/>
            <a:r>
              <a:rPr lang="en-US" sz="2400" b="0" i="0" u="none" strike="noStrike" baseline="0" dirty="0"/>
              <a:t>Department of Neurosurgery, University of Illinois at Chicago, Chicago, IL, USA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7899E8-1B6E-4B29-994F-426C455EC50B}"/>
              </a:ext>
            </a:extLst>
          </p:cNvPr>
          <p:cNvSpPr txBox="1"/>
          <p:nvPr/>
        </p:nvSpPr>
        <p:spPr>
          <a:xfrm>
            <a:off x="334296" y="4580674"/>
            <a:ext cx="61058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1" u="none" strike="noStrike" baseline="0" dirty="0">
                <a:latin typeface="Swiss721BT-Italic"/>
              </a:rPr>
              <a:t>Ann Indian </a:t>
            </a:r>
            <a:r>
              <a:rPr lang="en-US" sz="2800" b="0" i="1" u="none" strike="noStrike" baseline="0" dirty="0" err="1">
                <a:latin typeface="Swiss721BT-Italic"/>
              </a:rPr>
              <a:t>Acad</a:t>
            </a:r>
            <a:r>
              <a:rPr lang="en-US" sz="2800" b="0" i="1" u="none" strike="noStrike" baseline="0" dirty="0">
                <a:latin typeface="Swiss721BT-Italic"/>
              </a:rPr>
              <a:t> Neurol 2010;13:103-7 </a:t>
            </a:r>
            <a:r>
              <a:rPr lang="en-US" sz="2800" b="0" i="0" u="none" strike="noStrike" baseline="0" dirty="0">
                <a:latin typeface="Swiss721BT-Roman"/>
              </a:rPr>
              <a:t>[</a:t>
            </a:r>
            <a:r>
              <a:rPr lang="en-US" sz="2800" b="1" i="0" u="none" strike="noStrike" baseline="0" dirty="0">
                <a:latin typeface="Swiss721BT-Bold"/>
              </a:rPr>
              <a:t>DOI: </a:t>
            </a:r>
            <a:r>
              <a:rPr lang="en-US" sz="2800" b="0" i="0" u="none" strike="noStrike" baseline="0" dirty="0">
                <a:latin typeface="Swiss721BT-Roman"/>
              </a:rPr>
              <a:t>10.4103/0972-2327.64630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1757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E7D9CC-62C3-47AB-A09F-AA620E940594}"/>
              </a:ext>
            </a:extLst>
          </p:cNvPr>
          <p:cNvSpPr txBox="1"/>
          <p:nvPr/>
        </p:nvSpPr>
        <p:spPr>
          <a:xfrm>
            <a:off x="648928" y="648929"/>
            <a:ext cx="111645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4400" b="1" i="0" u="none" strike="noStrike" baseline="0" dirty="0">
                <a:latin typeface="GillSansMT-Bold"/>
              </a:rPr>
              <a:t>Congenital Chiari malformations: A review</a:t>
            </a:r>
          </a:p>
          <a:p>
            <a:pPr algn="l"/>
            <a:endParaRPr lang="it-IT" sz="4400" b="1" i="0" u="none" strike="noStrike" baseline="0" dirty="0">
              <a:latin typeface="GillSansMT-Bold"/>
            </a:endParaRPr>
          </a:p>
          <a:p>
            <a:pPr algn="l"/>
            <a:r>
              <a:rPr lang="en-US" sz="2800" b="1" i="0" u="none" strike="noStrike" baseline="0" dirty="0">
                <a:latin typeface="ArrayThinBold"/>
              </a:rPr>
              <a:t>Prasad Vannemreddy, Ali </a:t>
            </a:r>
            <a:r>
              <a:rPr lang="en-US" sz="2800" b="1" i="0" u="none" strike="noStrike" baseline="0" dirty="0" err="1">
                <a:latin typeface="ArrayThinBold"/>
              </a:rPr>
              <a:t>Nourbakhsh</a:t>
            </a:r>
            <a:r>
              <a:rPr lang="en-US" sz="2800" b="1" i="0" u="none" strike="noStrike" baseline="0" dirty="0">
                <a:latin typeface="ArrayThinBold"/>
              </a:rPr>
              <a:t>, Brian Willis</a:t>
            </a:r>
            <a:endParaRPr lang="en-US" sz="2800" b="1" dirty="0">
              <a:latin typeface="ArrayThinBold"/>
            </a:endParaRPr>
          </a:p>
          <a:p>
            <a:pPr algn="l"/>
            <a:r>
              <a:rPr lang="en-US" sz="2800" b="0" i="1" u="none" strike="noStrike" baseline="0" dirty="0">
                <a:latin typeface="ACaslon-Italic"/>
              </a:rPr>
              <a:t>Department of Neurosurgery, LSU Health Sciences Center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E605B-B348-48FB-816E-2517587543BC}"/>
              </a:ext>
            </a:extLst>
          </p:cNvPr>
          <p:cNvSpPr txBox="1"/>
          <p:nvPr/>
        </p:nvSpPr>
        <p:spPr>
          <a:xfrm>
            <a:off x="648928" y="4099741"/>
            <a:ext cx="60984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>
                <a:latin typeface="Arial Narrow" panose="020B0606020202030204" pitchFamily="34" charset="0"/>
              </a:rPr>
              <a:t>Neurology India | Jan-Feb 2010 | Vol 58 | Issue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66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ED2304-86DA-4AEC-B49E-9055D7A36BB7}"/>
              </a:ext>
            </a:extLst>
          </p:cNvPr>
          <p:cNvSpPr txBox="1"/>
          <p:nvPr/>
        </p:nvSpPr>
        <p:spPr>
          <a:xfrm>
            <a:off x="349046" y="693174"/>
            <a:ext cx="1156765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baseline="0" dirty="0">
                <a:latin typeface="Times-Roman"/>
              </a:rPr>
              <a:t>Is an </a:t>
            </a:r>
            <a:r>
              <a:rPr lang="en-US" sz="3200" b="1" i="1" u="none" strike="noStrike" baseline="0" dirty="0">
                <a:latin typeface="Times-Italic"/>
              </a:rPr>
              <a:t>endothelial nitric oxide synthase </a:t>
            </a:r>
            <a:r>
              <a:rPr lang="en-US" sz="3200" b="1" i="0" u="none" strike="noStrike" baseline="0" dirty="0">
                <a:latin typeface="Times-Roman"/>
              </a:rPr>
              <a:t>gene mutation a risk</a:t>
            </a:r>
          </a:p>
          <a:p>
            <a:pPr algn="l"/>
            <a:r>
              <a:rPr lang="en-US" sz="3200" b="1" i="0" u="none" strike="noStrike" baseline="0" dirty="0">
                <a:latin typeface="Times-Roman"/>
              </a:rPr>
              <a:t>factor in the origin of intraventricular hemorrhage?</a:t>
            </a:r>
          </a:p>
          <a:p>
            <a:pPr algn="l"/>
            <a:endParaRPr lang="en-US" sz="3200" b="1" i="0" u="none" strike="noStrike" baseline="0" dirty="0">
              <a:latin typeface="Times-Roman"/>
            </a:endParaRPr>
          </a:p>
          <a:p>
            <a:pPr algn="l"/>
            <a:r>
              <a:rPr lang="en-US" sz="3200" b="1" i="0" u="none" strike="noStrike" baseline="0" dirty="0">
                <a:latin typeface="Times-Bold-SC700"/>
              </a:rPr>
              <a:t>Prasad Vannemreddy, M.D., Christina </a:t>
            </a:r>
            <a:r>
              <a:rPr lang="en-US" sz="3200" b="1" i="0" u="none" strike="noStrike" baseline="0" dirty="0" err="1">
                <a:latin typeface="Times-Bold-SC700"/>
              </a:rPr>
              <a:t>Notarianni</a:t>
            </a:r>
            <a:r>
              <a:rPr lang="en-US" sz="3200" b="1" i="0" u="none" strike="noStrike" baseline="0" dirty="0">
                <a:latin typeface="Times-Bold-SC700"/>
              </a:rPr>
              <a:t>, M.D., Krishna </a:t>
            </a:r>
            <a:r>
              <a:rPr lang="en-US" sz="3200" b="1" i="0" u="none" strike="noStrike" baseline="0" dirty="0" err="1">
                <a:latin typeface="Times-Bold-SC700"/>
              </a:rPr>
              <a:t>Yanamandra</a:t>
            </a:r>
            <a:r>
              <a:rPr lang="en-US" sz="3200" b="1" i="0" u="none" strike="noStrike" baseline="0" dirty="0">
                <a:latin typeface="Times-Bold-SC700"/>
              </a:rPr>
              <a:t>, Ph.D., Dawn Napper, B.S., Joseph </a:t>
            </a:r>
            <a:r>
              <a:rPr lang="en-US" sz="3200" b="1" i="0" u="none" strike="noStrike" baseline="0" dirty="0" err="1">
                <a:latin typeface="Times-Bold-SC700"/>
              </a:rPr>
              <a:t>Bocchini</a:t>
            </a:r>
            <a:r>
              <a:rPr lang="en-US" sz="3200" b="1" i="0" u="none" strike="noStrike" baseline="0" dirty="0">
                <a:latin typeface="Times-Bold-SC700"/>
              </a:rPr>
              <a:t> Jr, M.D.</a:t>
            </a:r>
          </a:p>
          <a:p>
            <a:pPr algn="l"/>
            <a:r>
              <a:rPr lang="en-US" sz="2400" b="0" i="1" u="none" strike="noStrike" baseline="0" dirty="0">
                <a:latin typeface="Times-Italic"/>
              </a:rPr>
              <a:t>Departments of 1Neurosurgery and 2Pediatrics, Louisiana State University Health Sciences Center.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2EFF8-4A13-4196-A0DF-B6ED648EE5C8}"/>
              </a:ext>
            </a:extLst>
          </p:cNvPr>
          <p:cNvSpPr txBox="1"/>
          <p:nvPr/>
        </p:nvSpPr>
        <p:spPr>
          <a:xfrm>
            <a:off x="483010" y="4925650"/>
            <a:ext cx="60984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i="0" u="none" strike="noStrike" baseline="0" dirty="0">
                <a:latin typeface="Times-Bold"/>
              </a:rPr>
              <a:t>Neurosurg Focus 28 (1):</a:t>
            </a:r>
            <a:r>
              <a:rPr lang="pt-BR" sz="3200" b="0" i="0" u="none" strike="noStrike" baseline="0" dirty="0">
                <a:latin typeface="Times-Roman"/>
              </a:rPr>
              <a:t>E11, 2010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5269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399FF2-42B4-4716-8652-2251502F1F3E}"/>
              </a:ext>
            </a:extLst>
          </p:cNvPr>
          <p:cNvSpPr txBox="1"/>
          <p:nvPr/>
        </p:nvSpPr>
        <p:spPr>
          <a:xfrm>
            <a:off x="353961" y="575187"/>
            <a:ext cx="1150374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u="none" strike="noStrike" baseline="0" dirty="0" err="1">
                <a:latin typeface="Times-Roman"/>
              </a:rPr>
              <a:t>Frontolateral</a:t>
            </a:r>
            <a:r>
              <a:rPr lang="en-US" sz="2800" b="0" i="0" u="none" strike="noStrike" baseline="0" dirty="0">
                <a:latin typeface="Times-Roman"/>
              </a:rPr>
              <a:t> pins for halo ring placement: reassessment of a common neurosurgical procedure with CT measurements of skull thickness</a:t>
            </a:r>
          </a:p>
          <a:p>
            <a:pPr algn="l"/>
            <a:endParaRPr lang="en-US" sz="2800" b="0" i="0" u="none" strike="noStrike" baseline="0" dirty="0">
              <a:latin typeface="Times-Roman"/>
            </a:endParaRPr>
          </a:p>
          <a:p>
            <a:pPr algn="l"/>
            <a:r>
              <a:rPr lang="en-US" sz="2800" b="0" i="0" u="none" strike="noStrike" baseline="0" dirty="0">
                <a:latin typeface="Times-Roman"/>
              </a:rPr>
              <a:t>Clinical article</a:t>
            </a:r>
          </a:p>
          <a:p>
            <a:pPr algn="l"/>
            <a:endParaRPr lang="en-US" sz="2800" b="0" i="0" u="none" strike="noStrike" baseline="0" dirty="0">
              <a:latin typeface="Times-Roman"/>
            </a:endParaRPr>
          </a:p>
          <a:p>
            <a:pPr algn="l"/>
            <a:r>
              <a:rPr lang="en-US" sz="2800" i="0" u="none" strike="noStrike" baseline="0" dirty="0">
                <a:latin typeface="Times-Bold-SC700"/>
              </a:rPr>
              <a:t>James L. Stone, M.D</a:t>
            </a:r>
            <a:r>
              <a:rPr lang="en-US" sz="2800" dirty="0">
                <a:latin typeface="Times-Bold-SC700"/>
              </a:rPr>
              <a:t>, </a:t>
            </a:r>
            <a:r>
              <a:rPr lang="en-US" sz="2800" i="0" u="none" strike="noStrike" baseline="0" dirty="0" err="1">
                <a:latin typeface="Times-Bold-SC700"/>
              </a:rPr>
              <a:t>Gulabani</a:t>
            </a:r>
            <a:r>
              <a:rPr lang="en-US" sz="2800" i="0" u="none" strike="noStrike" baseline="0" dirty="0">
                <a:latin typeface="Times-Bold-SC700"/>
              </a:rPr>
              <a:t>, M.D.,</a:t>
            </a:r>
            <a:r>
              <a:rPr lang="en-US" sz="2800" dirty="0">
                <a:latin typeface="Times-Bold-SC700"/>
              </a:rPr>
              <a:t> </a:t>
            </a:r>
            <a:r>
              <a:rPr lang="en-US" sz="2800" i="0" u="none" strike="noStrike" baseline="0" dirty="0" err="1">
                <a:latin typeface="Times-Bold-SC700"/>
              </a:rPr>
              <a:t>Gleb</a:t>
            </a:r>
            <a:r>
              <a:rPr lang="en-US" sz="2800" i="0" u="none" strike="noStrike" baseline="0" dirty="0">
                <a:latin typeface="Times-Bold-SC700"/>
              </a:rPr>
              <a:t> Gorelick, M.D.,</a:t>
            </a:r>
          </a:p>
          <a:p>
            <a:pPr algn="l"/>
            <a:r>
              <a:rPr lang="en-US" sz="2800" i="0" u="none" strike="noStrike" baseline="0" dirty="0">
                <a:latin typeface="Times-Bold-SC700"/>
              </a:rPr>
              <a:t>Siddharth N. K. Vannemreddy, M.D., and Prasad S. S. V. Vannemreddy, M.D.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85727-8029-4EEB-A153-07AFB25F9BFF}"/>
              </a:ext>
            </a:extLst>
          </p:cNvPr>
          <p:cNvSpPr txBox="1"/>
          <p:nvPr/>
        </p:nvSpPr>
        <p:spPr>
          <a:xfrm>
            <a:off x="353961" y="4379960"/>
            <a:ext cx="60984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i="0" u="none" strike="noStrike" baseline="0" dirty="0">
                <a:latin typeface="Times-Bold"/>
              </a:rPr>
              <a:t>J Neurosurg Spine 19:</a:t>
            </a:r>
            <a:r>
              <a:rPr lang="de-DE" sz="2800" b="0" i="0" u="none" strike="noStrike" baseline="0" dirty="0">
                <a:latin typeface="Times-Roman"/>
              </a:rPr>
              <a:t>744–749, 2013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394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2596C3-36B3-46E8-A1A7-44D5B21BE7A5}"/>
              </a:ext>
            </a:extLst>
          </p:cNvPr>
          <p:cNvSpPr txBox="1"/>
          <p:nvPr/>
        </p:nvSpPr>
        <p:spPr>
          <a:xfrm>
            <a:off x="575187" y="693174"/>
            <a:ext cx="1120877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influence of cocaine on ruptured intracranial aneurysms: A case control study for poor prognostic indicators. </a:t>
            </a:r>
          </a:p>
          <a:p>
            <a:endParaRPr lang="en-US" sz="3600" b="1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Prasad Vannemreddy</a:t>
            </a:r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 </a:t>
            </a:r>
          </a:p>
          <a:p>
            <a:endParaRPr lang="en-US" sz="36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Neurosurgery 108, 470-476, 2008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346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484170-BE4C-45B3-966C-2F244F3BD875}"/>
              </a:ext>
            </a:extLst>
          </p:cNvPr>
          <p:cNvSpPr txBox="1"/>
          <p:nvPr/>
        </p:nvSpPr>
        <p:spPr>
          <a:xfrm>
            <a:off x="501444" y="693174"/>
            <a:ext cx="11297265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rgbClr val="231F20"/>
                </a:solidFill>
                <a:latin typeface="AdvP3E5A23"/>
              </a:rPr>
              <a:t>ORIGINAL ARTICLE</a:t>
            </a:r>
          </a:p>
          <a:p>
            <a:pPr algn="l"/>
            <a:r>
              <a:rPr lang="en-US" sz="4400" b="0" i="0" u="none" strike="noStrike" baseline="0" dirty="0">
                <a:solidFill>
                  <a:srgbClr val="231F20"/>
                </a:solidFill>
                <a:latin typeface="AdvPAD56"/>
              </a:rPr>
              <a:t>Far-Lateral Approach for Lower Basilar</a:t>
            </a:r>
          </a:p>
          <a:p>
            <a:pPr algn="l"/>
            <a:r>
              <a:rPr lang="en-US" sz="4400" b="0" i="0" u="none" strike="noStrike" baseline="0" dirty="0">
                <a:solidFill>
                  <a:srgbClr val="231F20"/>
                </a:solidFill>
                <a:latin typeface="AdvPAD56"/>
              </a:rPr>
              <a:t>Artery Aneurysms</a:t>
            </a:r>
          </a:p>
          <a:p>
            <a:pPr algn="l"/>
            <a:endParaRPr lang="en-US" sz="4400" b="0" i="0" u="none" strike="noStrike" baseline="0" dirty="0">
              <a:solidFill>
                <a:srgbClr val="231F20"/>
              </a:solidFill>
              <a:latin typeface="AdvPAD56"/>
            </a:endParaRPr>
          </a:p>
          <a:p>
            <a:pPr algn="l"/>
            <a:r>
              <a:rPr lang="en-US" sz="2800" b="0" i="0" u="none" strike="noStrike" baseline="0" dirty="0" err="1">
                <a:solidFill>
                  <a:srgbClr val="231F20"/>
                </a:solidFill>
                <a:latin typeface="AdvP3E5A23"/>
              </a:rPr>
              <a:t>Cherukuri</a:t>
            </a:r>
            <a:r>
              <a:rPr lang="en-US" sz="2800" b="0" i="0" u="none" strike="noStrike" baseline="0" dirty="0">
                <a:solidFill>
                  <a:srgbClr val="231F20"/>
                </a:solidFill>
                <a:latin typeface="AdvP3E5A23"/>
              </a:rPr>
              <a:t> Ravi Kumar, M.D.,  Prasad Vannemreddy, M.D.,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9BDA45-0DF7-429F-9DA9-95B85AB8BF55}"/>
              </a:ext>
            </a:extLst>
          </p:cNvPr>
          <p:cNvSpPr txBox="1"/>
          <p:nvPr/>
        </p:nvSpPr>
        <p:spPr>
          <a:xfrm>
            <a:off x="501444" y="4825614"/>
            <a:ext cx="94832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>
                <a:solidFill>
                  <a:srgbClr val="231F20"/>
                </a:solidFill>
                <a:latin typeface="AdvP43C0B1"/>
              </a:rPr>
              <a:t>SKULL BASE/VOLUME 19, NUMBER , 2009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3560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F48F72-59FF-4B4A-8784-67FCE99A3FB7}"/>
              </a:ext>
            </a:extLst>
          </p:cNvPr>
          <p:cNvSpPr txBox="1"/>
          <p:nvPr/>
        </p:nvSpPr>
        <p:spPr>
          <a:xfrm>
            <a:off x="457200" y="575187"/>
            <a:ext cx="11208774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baseline="0" dirty="0">
                <a:latin typeface="Myriad-Bold"/>
              </a:rPr>
              <a:t>Myocardial Dysfunction in Subarachnoid Hemorrhage: Prognostication by Echo Cardiography and Cardiac Enzymes. A Prospective Study</a:t>
            </a:r>
          </a:p>
          <a:p>
            <a:pPr algn="l"/>
            <a:endParaRPr lang="en-US" sz="3200" b="1" dirty="0">
              <a:latin typeface="Myriad-Bold"/>
            </a:endParaRPr>
          </a:p>
          <a:p>
            <a:pPr algn="l"/>
            <a:endParaRPr lang="en-US" sz="2800" b="1" i="0" u="none" strike="noStrike" baseline="0" dirty="0">
              <a:latin typeface="Myriad-Bold"/>
            </a:endParaRPr>
          </a:p>
          <a:p>
            <a:pPr algn="l"/>
            <a:r>
              <a:rPr lang="en-US" sz="2800" b="1" i="0" u="none" strike="noStrike" baseline="0" dirty="0">
                <a:latin typeface="Myriad-Regular"/>
              </a:rPr>
              <a:t>Prasad Vannemreddy, Prasanna Venkatesh, Kumar Dinesh, Pratap Reddy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09F3D-0DFF-48E4-9D89-3C0583A6F79D}"/>
              </a:ext>
            </a:extLst>
          </p:cNvPr>
          <p:cNvSpPr txBox="1"/>
          <p:nvPr/>
        </p:nvSpPr>
        <p:spPr>
          <a:xfrm>
            <a:off x="457200" y="3872751"/>
            <a:ext cx="114447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>
                <a:latin typeface="Times-Roman"/>
              </a:rPr>
              <a:t>Z. </a:t>
            </a:r>
            <a:r>
              <a:rPr lang="en-US" sz="2400" b="0" i="0" u="none" strike="noStrike" baseline="0" dirty="0" err="1">
                <a:latin typeface="Times-Roman"/>
              </a:rPr>
              <a:t>Czernicki</a:t>
            </a:r>
            <a:r>
              <a:rPr lang="en-US" sz="2400" b="0" i="0" u="none" strike="noStrike" baseline="0" dirty="0">
                <a:latin typeface="Times-Roman"/>
              </a:rPr>
              <a:t> et al. (eds.), </a:t>
            </a:r>
            <a:r>
              <a:rPr lang="en-US" sz="2400" b="0" i="1" u="none" strike="noStrike" baseline="0" dirty="0">
                <a:latin typeface="Times-Italic"/>
              </a:rPr>
              <a:t>Brain Edema XIV</a:t>
            </a:r>
            <a:r>
              <a:rPr lang="en-US" sz="2400" b="0" i="0" u="none" strike="noStrike" baseline="0" dirty="0">
                <a:latin typeface="Times-Roman"/>
              </a:rPr>
              <a:t>, Acta </a:t>
            </a:r>
            <a:r>
              <a:rPr lang="en-US" sz="2400" b="0" i="0" u="none" strike="noStrike" baseline="0" dirty="0" err="1">
                <a:latin typeface="Times-Roman"/>
              </a:rPr>
              <a:t>Neurochirurgica</a:t>
            </a:r>
            <a:r>
              <a:rPr lang="en-US" sz="2400" b="0" i="0" u="none" strike="noStrike" baseline="0" dirty="0">
                <a:latin typeface="Times-Roman"/>
              </a:rPr>
              <a:t> </a:t>
            </a:r>
            <a:r>
              <a:rPr lang="en-US" sz="2400" b="0" i="0" u="none" strike="noStrike" baseline="0" dirty="0" err="1">
                <a:latin typeface="Times-Roman"/>
              </a:rPr>
              <a:t>Supplementum</a:t>
            </a:r>
            <a:r>
              <a:rPr lang="en-US" sz="2400" b="0" i="0" u="none" strike="noStrike" baseline="0" dirty="0">
                <a:latin typeface="Times-Roman"/>
              </a:rPr>
              <a:t> Vol. 106,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54E011-54AA-4D5D-B65F-2658A4CD820D}"/>
              </a:ext>
            </a:extLst>
          </p:cNvPr>
          <p:cNvSpPr txBox="1"/>
          <p:nvPr/>
        </p:nvSpPr>
        <p:spPr>
          <a:xfrm>
            <a:off x="571500" y="4708103"/>
            <a:ext cx="82627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0" i="0" u="none" strike="noStrike" baseline="0" dirty="0">
                <a:latin typeface="Times-Roman"/>
              </a:rPr>
              <a:t>DOI 10.1007/978-3-211-98811-4_27, © Springer-Verlag/Wien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85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C83250-B76C-4EFD-961B-F9FE0CCB4376}"/>
              </a:ext>
            </a:extLst>
          </p:cNvPr>
          <p:cNvSpPr txBox="1"/>
          <p:nvPr/>
        </p:nvSpPr>
        <p:spPr>
          <a:xfrm>
            <a:off x="560439" y="766916"/>
            <a:ext cx="1135625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u="none" strike="noStrike" baseline="0" dirty="0">
                <a:latin typeface="MyriadPro-Bold"/>
              </a:rPr>
              <a:t>Repositioning of Supraorbital Nerve Stimulation Electrode Using Retrograde Needle Insertion: A Technical Note</a:t>
            </a:r>
          </a:p>
          <a:p>
            <a:pPr algn="l"/>
            <a:endParaRPr lang="en-US" sz="2800" b="1" dirty="0">
              <a:latin typeface="MyriadPro-Bold"/>
            </a:endParaRPr>
          </a:p>
          <a:p>
            <a:pPr algn="l"/>
            <a:endParaRPr lang="en-US" sz="2800" b="1" i="0" u="none" strike="noStrike" baseline="0" dirty="0">
              <a:latin typeface="MyriadPro-Bold"/>
            </a:endParaRPr>
          </a:p>
          <a:p>
            <a:pPr algn="l"/>
            <a:endParaRPr lang="en-US" sz="2800" b="1" i="0" u="none" strike="noStrike" baseline="0" dirty="0">
              <a:latin typeface="MyriadPro-Bold"/>
            </a:endParaRPr>
          </a:p>
          <a:p>
            <a:pPr algn="l"/>
            <a:r>
              <a:rPr lang="en-US" sz="2800" b="1" i="0" u="none" strike="noStrike" baseline="0" dirty="0">
                <a:latin typeface="MyriadPro-Bold"/>
              </a:rPr>
              <a:t>Konstantin V. </a:t>
            </a:r>
            <a:r>
              <a:rPr lang="en-US" sz="2800" b="1" i="0" u="none" strike="noStrike" baseline="0" dirty="0" err="1">
                <a:latin typeface="MyriadPro-Bold"/>
              </a:rPr>
              <a:t>Slavin</a:t>
            </a:r>
            <a:r>
              <a:rPr lang="en-US" sz="2800" b="1" i="0" u="none" strike="noStrike" baseline="0" dirty="0">
                <a:latin typeface="MyriadPro-Bold"/>
              </a:rPr>
              <a:t>, MD, Prasad S.S.V. Vannemreddy, MBBS, MS, </a:t>
            </a:r>
            <a:r>
              <a:rPr lang="en-US" sz="2800" b="1" i="0" u="none" strike="noStrike" baseline="0" dirty="0" err="1">
                <a:latin typeface="MyriadPro-Bold"/>
              </a:rPr>
              <a:t>MCh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00F10C-CB01-4D1C-AE0E-639062259983}"/>
              </a:ext>
            </a:extLst>
          </p:cNvPr>
          <p:cNvSpPr txBox="1"/>
          <p:nvPr/>
        </p:nvSpPr>
        <p:spPr>
          <a:xfrm>
            <a:off x="560439" y="4300454"/>
            <a:ext cx="991091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MyriadPro-Light"/>
              </a:rPr>
              <a:t>Neuromodulation 2010; E-pub ahead of print. </a:t>
            </a:r>
          </a:p>
          <a:p>
            <a:pPr algn="l"/>
            <a:r>
              <a:rPr lang="en-US" sz="1800" b="0" i="0" u="none" strike="noStrike" baseline="0" dirty="0">
                <a:latin typeface="MyriadPro-Light"/>
              </a:rPr>
              <a:t>DOI: 10.1111/j.1525-1403.2010.00315.x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31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37BA5C-AFC0-4090-A34D-07A22A6BFF08}"/>
              </a:ext>
            </a:extLst>
          </p:cNvPr>
          <p:cNvSpPr txBox="1"/>
          <p:nvPr/>
        </p:nvSpPr>
        <p:spPr>
          <a:xfrm>
            <a:off x="368710" y="457201"/>
            <a:ext cx="1145949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u="none" strike="noStrike" baseline="0" dirty="0">
                <a:latin typeface="RealpagePLA3-Bold"/>
              </a:rPr>
              <a:t>ORIGINAL ARTICLE</a:t>
            </a:r>
          </a:p>
          <a:p>
            <a:pPr algn="l"/>
            <a:r>
              <a:rPr lang="en-US" sz="3200" b="1" i="0" u="none" strike="noStrike" baseline="0" dirty="0">
                <a:latin typeface="RealpagePLA3-Bold"/>
              </a:rPr>
              <a:t>Posttraumatic syringomyelia: predisposing factors</a:t>
            </a:r>
          </a:p>
          <a:p>
            <a:pPr algn="l"/>
            <a:endParaRPr lang="en-US" sz="3200" b="1" i="0" u="none" strike="noStrike" baseline="0" dirty="0">
              <a:latin typeface="RealpagePLA3-Bold"/>
            </a:endParaRPr>
          </a:p>
          <a:p>
            <a:pPr algn="l"/>
            <a:r>
              <a:rPr lang="en-US" sz="3200" b="0" i="0" u="none" strike="noStrike" baseline="0" dirty="0">
                <a:latin typeface="RealpagePLA3"/>
              </a:rPr>
              <a:t>S. S. V. P. VANNEMREDDY, D. W. ROWED &amp; N. BHARATWAL</a:t>
            </a:r>
          </a:p>
          <a:p>
            <a:pPr algn="l"/>
            <a:r>
              <a:rPr lang="en-US" sz="3200" b="0" i="1" u="none" strike="noStrike" baseline="0" dirty="0">
                <a:latin typeface="RealpagePLA3-Italic"/>
              </a:rPr>
              <a:t>Division of Neurosurgery, Sunnybrook &amp; Women’s College Health Sciences Center, Toronto, Ontario, Canada</a:t>
            </a:r>
          </a:p>
          <a:p>
            <a:pPr algn="l"/>
            <a:endParaRPr lang="en-US" sz="2800" i="1" dirty="0">
              <a:latin typeface="RealpagePLA3-Italic"/>
            </a:endParaRPr>
          </a:p>
          <a:p>
            <a:pPr algn="l"/>
            <a:r>
              <a:rPr lang="en-US" sz="2800" b="0" i="1" u="none" strike="noStrike" baseline="0" dirty="0">
                <a:latin typeface="RealpagePLA3-Italic"/>
              </a:rPr>
              <a:t>British Journal of Neurosurgery </a:t>
            </a:r>
            <a:r>
              <a:rPr lang="en-US" sz="2800" b="0" i="0" u="none" strike="noStrike" baseline="0" dirty="0">
                <a:latin typeface="RealpagePLA3"/>
              </a:rPr>
              <a:t>2002; 16(3): 276–283</a:t>
            </a:r>
          </a:p>
          <a:p>
            <a:pPr algn="l"/>
            <a:endParaRPr lang="en-US" sz="2800" b="0" i="0" u="none" strike="noStrike" baseline="0" dirty="0">
              <a:latin typeface="RealpagePLA3"/>
            </a:endParaRPr>
          </a:p>
          <a:p>
            <a:pPr algn="l"/>
            <a:r>
              <a:rPr lang="en-US" sz="2000" b="0" i="0" u="none" strike="noStrike" baseline="0" dirty="0">
                <a:latin typeface="RealpagePLA3"/>
              </a:rPr>
              <a:t>ISSN 0268–8697 print/ISSN 1360–046X online/02/030276–08 © The Neurosurgical Foundation</a:t>
            </a:r>
          </a:p>
          <a:p>
            <a:pPr algn="l"/>
            <a:r>
              <a:rPr lang="en-US" sz="2000" b="0" i="0" u="none" strike="noStrike" baseline="0" dirty="0">
                <a:latin typeface="RealpagePLA3"/>
              </a:rPr>
              <a:t>DOI: 10.1080/0268869022014887 9</a:t>
            </a:r>
          </a:p>
          <a:p>
            <a:pPr algn="l"/>
            <a:endParaRPr lang="en-US" sz="2800" i="1" dirty="0">
              <a:latin typeface="RealpagePLA3-Italic"/>
            </a:endParaRPr>
          </a:p>
          <a:p>
            <a:pPr algn="l"/>
            <a:endParaRPr lang="en-US" sz="2800" i="1" dirty="0">
              <a:latin typeface="RealpagePLA3-Italic"/>
            </a:endParaRP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7960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61B573-6F5B-418B-848C-E9CC2ADAA972}"/>
              </a:ext>
            </a:extLst>
          </p:cNvPr>
          <p:cNvSpPr txBox="1"/>
          <p:nvPr/>
        </p:nvSpPr>
        <p:spPr>
          <a:xfrm>
            <a:off x="368710" y="457200"/>
            <a:ext cx="1126776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0" i="0" u="none" strike="noStrike" baseline="0" dirty="0">
                <a:latin typeface="Times-Roman"/>
              </a:rPr>
              <a:t>Congenital hydrocephalus and ventriculoperitoneal shunts:</a:t>
            </a:r>
          </a:p>
          <a:p>
            <a:pPr algn="l"/>
            <a:r>
              <a:rPr lang="en-US" sz="3200" b="0" i="0" u="none" strike="noStrike" baseline="0" dirty="0">
                <a:latin typeface="Times-Roman"/>
              </a:rPr>
              <a:t>influence of etiology and programmable shunts on revisions</a:t>
            </a:r>
          </a:p>
          <a:p>
            <a:pPr algn="l"/>
            <a:endParaRPr lang="en-US" sz="3200" b="0" i="0" u="none" strike="noStrike" baseline="0" dirty="0">
              <a:latin typeface="Times-Roman"/>
            </a:endParaRPr>
          </a:p>
          <a:p>
            <a:pPr algn="l"/>
            <a:r>
              <a:rPr lang="en-US" sz="3200" b="0" i="0" u="none" strike="noStrike" baseline="0" dirty="0">
                <a:latin typeface="Times-Roman"/>
              </a:rPr>
              <a:t>Clinical article</a:t>
            </a:r>
          </a:p>
          <a:p>
            <a:pPr algn="l"/>
            <a:endParaRPr lang="en-US" sz="3200" dirty="0">
              <a:latin typeface="Times-Roman"/>
            </a:endParaRPr>
          </a:p>
          <a:p>
            <a:pPr algn="l"/>
            <a:endParaRPr lang="en-US" sz="3200" b="0" i="0" u="none" strike="noStrike" baseline="0" dirty="0">
              <a:latin typeface="Times-Roman"/>
            </a:endParaRPr>
          </a:p>
          <a:p>
            <a:pPr algn="l"/>
            <a:r>
              <a:rPr lang="en-US" sz="3200" b="1" i="0" u="none" strike="noStrike" baseline="0" dirty="0">
                <a:latin typeface="Times-Bold-SC700"/>
              </a:rPr>
              <a:t>Christina </a:t>
            </a:r>
            <a:r>
              <a:rPr lang="en-US" sz="3200" b="1" i="0" u="none" strike="noStrike" baseline="0" dirty="0" err="1">
                <a:latin typeface="Times-Bold-SC700"/>
              </a:rPr>
              <a:t>Notarianni</a:t>
            </a:r>
            <a:r>
              <a:rPr lang="en-US" sz="3200" b="1" i="0" u="none" strike="noStrike" baseline="0" dirty="0">
                <a:latin typeface="Times-Bold-SC700"/>
              </a:rPr>
              <a:t>, M.D.,</a:t>
            </a:r>
            <a:r>
              <a:rPr lang="en-US" sz="3200" b="1" dirty="0">
                <a:latin typeface="Times-Bold-SC700"/>
              </a:rPr>
              <a:t> </a:t>
            </a:r>
            <a:r>
              <a:rPr lang="en-US" sz="3200" b="1" i="0" u="none" strike="noStrike" baseline="0" dirty="0">
                <a:latin typeface="Times-Bold-SC700"/>
              </a:rPr>
              <a:t>Prasad Vannemreddy, M.D., Gloria </a:t>
            </a:r>
            <a:r>
              <a:rPr lang="en-US" sz="3200" b="1" i="0" u="none" strike="noStrike" baseline="0" dirty="0" err="1">
                <a:latin typeface="Times-Bold-SC700"/>
              </a:rPr>
              <a:t>Caldito</a:t>
            </a:r>
            <a:r>
              <a:rPr lang="en-US" sz="3200" b="1" i="0" u="none" strike="noStrike" baseline="0" dirty="0">
                <a:latin typeface="Times-Bold-SC700"/>
              </a:rPr>
              <a:t>, </a:t>
            </a:r>
            <a:r>
              <a:rPr lang="en-US" sz="3200" b="1" i="0" u="none" strike="noStrike" baseline="0" dirty="0" err="1">
                <a:latin typeface="Times-Bold-SC700"/>
              </a:rPr>
              <a:t>Ph.D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B55716-E714-435E-958A-8542B0B9421E}"/>
              </a:ext>
            </a:extLst>
          </p:cNvPr>
          <p:cNvSpPr txBox="1"/>
          <p:nvPr/>
        </p:nvSpPr>
        <p:spPr>
          <a:xfrm>
            <a:off x="368710" y="5043637"/>
            <a:ext cx="89965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i="0" u="none" strike="noStrike" baseline="0" dirty="0">
                <a:latin typeface="Times-Bold"/>
              </a:rPr>
              <a:t>J Neurosurg Pediatrics 4:</a:t>
            </a:r>
            <a:r>
              <a:rPr lang="pt-BR" sz="2800" dirty="0">
                <a:latin typeface="Times-Roman"/>
              </a:rPr>
              <a:t>547-52</a:t>
            </a:r>
            <a:r>
              <a:rPr lang="pt-BR" sz="2800" b="0" i="0" u="none" strike="noStrike" baseline="0" dirty="0">
                <a:latin typeface="Times-Roman"/>
              </a:rPr>
              <a:t>, 2009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2347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8925D9-1011-4A3D-A3EE-CDCCC067BEA7}"/>
              </a:ext>
            </a:extLst>
          </p:cNvPr>
          <p:cNvSpPr txBox="1"/>
          <p:nvPr/>
        </p:nvSpPr>
        <p:spPr>
          <a:xfrm>
            <a:off x="339213" y="398206"/>
            <a:ext cx="11208774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en-US" altLang="en-US" sz="3200" b="1" dirty="0"/>
              <a:t>Delayed diagnosis of intracranial aneurysms: confounding factors in clinical presentation and the influence of misdiagnosis on outcome.</a:t>
            </a:r>
          </a:p>
          <a:p>
            <a:pPr lvl="2"/>
            <a:endParaRPr lang="en-US" altLang="en-US" sz="3200" b="1" dirty="0"/>
          </a:p>
          <a:p>
            <a:pPr lvl="2"/>
            <a:endParaRPr lang="en-US" altLang="en-US" sz="3200" b="1" dirty="0"/>
          </a:p>
          <a:p>
            <a:pPr lvl="2"/>
            <a:r>
              <a:rPr lang="en-US" altLang="en-US" sz="3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Vannemreddy P</a:t>
            </a:r>
            <a:r>
              <a:rPr lang="en-US" altLang="en-US" sz="3200" b="1" dirty="0"/>
              <a:t> et al</a:t>
            </a:r>
          </a:p>
          <a:p>
            <a:pPr lvl="2"/>
            <a:endParaRPr lang="en-US" altLang="en-US" sz="3200" b="1" dirty="0"/>
          </a:p>
          <a:p>
            <a:pPr lvl="2"/>
            <a:r>
              <a:rPr lang="en-US" altLang="en-US" sz="3200" dirty="0"/>
              <a:t>South Med J. 2001 Nov;94(11):1108-11.</a:t>
            </a:r>
          </a:p>
          <a:p>
            <a:pPr lvl="2"/>
            <a:endParaRPr lang="en-US" altLang="en-US" sz="2800" b="1" dirty="0"/>
          </a:p>
          <a:p>
            <a:pPr lvl="2"/>
            <a:endParaRPr lang="en-US" altLang="en-US" sz="2800" b="1" dirty="0"/>
          </a:p>
          <a:p>
            <a:pPr>
              <a:buFontTx/>
              <a:buNone/>
            </a:pPr>
            <a:r>
              <a:rPr lang="en-US" altLang="en-US" sz="2800" dirty="0"/>
              <a:t>Comment in: </a:t>
            </a:r>
            <a:r>
              <a:rPr lang="en-US" altLang="en-US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South Med J. 2001 Nov;94(11):1052.</a:t>
            </a:r>
            <a:endParaRPr lang="en-US" altLang="en-US" sz="2800" dirty="0"/>
          </a:p>
          <a:p>
            <a:pPr lvl="2"/>
            <a:endParaRPr lang="en-US" altLang="en-US" sz="2800" b="1" dirty="0"/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999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702595-BFE5-484B-8376-6ECE8DEECFDA}"/>
              </a:ext>
            </a:extLst>
          </p:cNvPr>
          <p:cNvSpPr txBox="1"/>
          <p:nvPr/>
        </p:nvSpPr>
        <p:spPr>
          <a:xfrm>
            <a:off x="501444" y="604684"/>
            <a:ext cx="1109078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Anterior </a:t>
            </a:r>
            <a:r>
              <a:rPr lang="en-US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Subaxial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Cervical Spine Fixation using a Plate with Single Screw per Vertebral Body: A Simple and Efficient Construct. Clinical Series and a Cadaver Study.</a:t>
            </a:r>
          </a:p>
          <a:p>
            <a:endParaRPr lang="en-US" sz="32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Vannemreddy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 </a:t>
            </a:r>
          </a:p>
          <a:p>
            <a:endParaRPr lang="en-US" sz="32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Neurology India 2009; 57, 151-6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5276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D3C7C6-E1E3-4E83-899E-7552DA44E83C}"/>
              </a:ext>
            </a:extLst>
          </p:cNvPr>
          <p:cNvSpPr txBox="1"/>
          <p:nvPr/>
        </p:nvSpPr>
        <p:spPr>
          <a:xfrm>
            <a:off x="353962" y="353961"/>
            <a:ext cx="11312012" cy="5383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dirty="0"/>
              <a:t>Glioblastoma multiforme in a case of acquired immunodeficiency syndrome: investigation a possible oncogenic influence of human immunodeficiency virus on glial cells. Case report and review of the literature.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Vannemreddy PS, Fowler M, </a:t>
            </a:r>
            <a:r>
              <a:rPr lang="en-US" altLang="en-US" sz="2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Polin</a:t>
            </a:r>
            <a:r>
              <a:rPr lang="en-US" alt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RS, Todd JR</a:t>
            </a:r>
            <a:endParaRPr lang="en-US" altLang="en-US" sz="2800" b="1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J </a:t>
            </a:r>
            <a:r>
              <a:rPr lang="en-US" altLang="en-US" sz="2800" dirty="0" err="1"/>
              <a:t>Neurosurg</a:t>
            </a:r>
            <a:r>
              <a:rPr lang="en-US" altLang="en-US" sz="2800" dirty="0"/>
              <a:t>. 2000 Jan;92(1):161-4.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800" dirty="0"/>
              <a:t>Comment in: </a:t>
            </a:r>
            <a:r>
              <a:rPr lang="en-US" altLang="en-US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 </a:t>
            </a:r>
            <a:r>
              <a:rPr lang="en-US" altLang="en-US" sz="2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Neurosurg</a:t>
            </a:r>
            <a:r>
              <a:rPr lang="en-US" altLang="en-US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2000 Jul;93(1):156-7.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PMID: 10616096</a:t>
            </a:r>
          </a:p>
        </p:txBody>
      </p:sp>
    </p:spTree>
    <p:extLst>
      <p:ext uri="{BB962C8B-B14F-4D97-AF65-F5344CB8AC3E}">
        <p14:creationId xmlns:p14="http://schemas.microsoft.com/office/powerpoint/2010/main" val="257574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3E4522-2343-4F48-98A4-BDBA7E227002}"/>
              </a:ext>
            </a:extLst>
          </p:cNvPr>
          <p:cNvSpPr txBox="1"/>
          <p:nvPr/>
        </p:nvSpPr>
        <p:spPr>
          <a:xfrm>
            <a:off x="575187" y="752168"/>
            <a:ext cx="11385755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u="none" strike="noStrike" baseline="0" dirty="0">
                <a:solidFill>
                  <a:srgbClr val="231F20"/>
                </a:solidFill>
              </a:rPr>
              <a:t>Evaluation of the Prognostic Indicators</a:t>
            </a:r>
          </a:p>
          <a:p>
            <a:pPr algn="l"/>
            <a:r>
              <a:rPr lang="en-US" sz="3600" b="0" i="0" u="none" strike="noStrike" baseline="0" dirty="0">
                <a:solidFill>
                  <a:srgbClr val="231F20"/>
                </a:solidFill>
              </a:rPr>
              <a:t>of Giant Intracranial Aneurysms</a:t>
            </a:r>
          </a:p>
          <a:p>
            <a:pPr algn="l"/>
            <a:endParaRPr lang="en-US" sz="3600" dirty="0">
              <a:solidFill>
                <a:srgbClr val="231F20"/>
              </a:solidFill>
            </a:endParaRPr>
          </a:p>
          <a:p>
            <a:pPr algn="l"/>
            <a:endParaRPr lang="en-US" sz="3600" b="0" i="0" u="none" strike="noStrike" baseline="0" dirty="0">
              <a:solidFill>
                <a:srgbClr val="231F20"/>
              </a:solidFill>
            </a:endParaRPr>
          </a:p>
          <a:p>
            <a:pPr algn="l"/>
            <a:endParaRPr lang="en-US" sz="3600" dirty="0">
              <a:solidFill>
                <a:srgbClr val="231F20"/>
              </a:solidFill>
            </a:endParaRPr>
          </a:p>
          <a:p>
            <a:pPr algn="l"/>
            <a:endParaRPr lang="en-US" sz="2800" b="0" i="0" u="none" strike="noStrike" baseline="0" dirty="0">
              <a:solidFill>
                <a:srgbClr val="231F20"/>
              </a:solidFill>
            </a:endParaRPr>
          </a:p>
          <a:p>
            <a:pPr algn="l"/>
            <a:r>
              <a:rPr lang="en-US" sz="2800" b="0" i="0" u="none" strike="noStrike" baseline="0" dirty="0">
                <a:solidFill>
                  <a:srgbClr val="231F20"/>
                </a:solidFill>
                <a:latin typeface="AdvP3E5A23"/>
              </a:rPr>
              <a:t>Prasad S.S.V. Vannemreddy, M.D., M.S., </a:t>
            </a:r>
            <a:r>
              <a:rPr lang="en-US" sz="2800" b="0" i="0" u="none" strike="noStrike" baseline="0" dirty="0" err="1">
                <a:solidFill>
                  <a:srgbClr val="231F20"/>
                </a:solidFill>
                <a:latin typeface="AdvP3E5A23"/>
              </a:rPr>
              <a:t>M.Ch</a:t>
            </a:r>
            <a:r>
              <a:rPr lang="en-US" sz="2800" b="0" i="0" u="none" strike="noStrike" baseline="0" dirty="0">
                <a:solidFill>
                  <a:srgbClr val="231F20"/>
                </a:solidFill>
                <a:latin typeface="AdvP3E5A23"/>
              </a:rPr>
              <a:t>., Ali </a:t>
            </a:r>
            <a:r>
              <a:rPr lang="en-US" sz="2800" b="0" i="0" u="none" strike="noStrike" baseline="0" dirty="0" err="1">
                <a:solidFill>
                  <a:srgbClr val="231F20"/>
                </a:solidFill>
                <a:latin typeface="AdvP3E5A23"/>
              </a:rPr>
              <a:t>Nourbakhsh</a:t>
            </a:r>
            <a:r>
              <a:rPr lang="en-US" sz="2800" b="0" i="0" u="none" strike="noStrike" baseline="0" dirty="0">
                <a:solidFill>
                  <a:srgbClr val="231F20"/>
                </a:solidFill>
                <a:latin typeface="AdvP3E5A23"/>
              </a:rPr>
              <a:t>, M.D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5FCDB4-47C8-47C7-804E-14C5E7BF45D3}"/>
              </a:ext>
            </a:extLst>
          </p:cNvPr>
          <p:cNvSpPr txBox="1"/>
          <p:nvPr/>
        </p:nvSpPr>
        <p:spPr>
          <a:xfrm>
            <a:off x="792727" y="5415549"/>
            <a:ext cx="103423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>
                <a:solidFill>
                  <a:srgbClr val="231F20"/>
                </a:solidFill>
                <a:latin typeface="AdvP43C0B1"/>
              </a:rPr>
              <a:t>SKULL BASE/VOLUME 21, NUMBER 1 2011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539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6A006A-4497-4AAF-9052-83BDB4181F2B}"/>
              </a:ext>
            </a:extLst>
          </p:cNvPr>
          <p:cNvSpPr txBox="1"/>
          <p:nvPr/>
        </p:nvSpPr>
        <p:spPr>
          <a:xfrm>
            <a:off x="840658" y="693174"/>
            <a:ext cx="1114978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Chronic epilepsy dur to low grade temporal lobe tumors and due to hippocampal sclerosis: do they differ in post-surgical outcome? </a:t>
            </a:r>
          </a:p>
          <a:p>
            <a:endParaRPr lang="en-US" sz="3600" b="1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Vannemreddy PS</a:t>
            </a:r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al.</a:t>
            </a:r>
          </a:p>
          <a:p>
            <a:endParaRPr lang="en-US" sz="36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 </a:t>
            </a:r>
            <a:r>
              <a:rPr lang="en-US" sz="36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Neurooncol</a:t>
            </a:r>
            <a:r>
              <a:rPr lang="en-US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2013, 115 (2): 225-31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522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F9E61D-026E-4F4B-9E9A-06DEA42DA7F5}"/>
              </a:ext>
            </a:extLst>
          </p:cNvPr>
          <p:cNvSpPr txBox="1"/>
          <p:nvPr/>
        </p:nvSpPr>
        <p:spPr>
          <a:xfrm>
            <a:off x="368710" y="412955"/>
            <a:ext cx="1160698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u="none" strike="noStrike" baseline="0" dirty="0">
                <a:latin typeface="StoneSans"/>
              </a:rPr>
              <a:t>Importance of Detection of Segmental Wall Motion</a:t>
            </a:r>
          </a:p>
          <a:p>
            <a:pPr algn="l"/>
            <a:r>
              <a:rPr lang="en-US" sz="3200" b="1" i="0" u="none" strike="noStrike" baseline="0" dirty="0">
                <a:latin typeface="StoneSans"/>
              </a:rPr>
              <a:t>Abnormalities of Left Ventricle in Nontraumatic</a:t>
            </a:r>
          </a:p>
          <a:p>
            <a:pPr algn="l"/>
            <a:r>
              <a:rPr lang="en-US" sz="3200" b="1" i="0" u="none" strike="noStrike" baseline="0" dirty="0">
                <a:latin typeface="StoneSans"/>
              </a:rPr>
              <a:t>Subarachnoid Hemorrhage: A Prospective Study</a:t>
            </a:r>
          </a:p>
          <a:p>
            <a:pPr algn="l"/>
            <a:endParaRPr lang="en-US" sz="3200" b="1" dirty="0">
              <a:latin typeface="StoneSans"/>
            </a:endParaRPr>
          </a:p>
          <a:p>
            <a:pPr algn="l"/>
            <a:endParaRPr lang="en-US" sz="3200" b="1" i="0" u="none" strike="noStrike" baseline="0" dirty="0">
              <a:latin typeface="StoneSans"/>
            </a:endParaRPr>
          </a:p>
          <a:p>
            <a:pPr algn="l"/>
            <a:r>
              <a:rPr lang="en-US" sz="3200" b="1" i="0" u="none" strike="noStrike" baseline="0" dirty="0" err="1">
                <a:latin typeface="StoneSans"/>
              </a:rPr>
              <a:t>Maddury</a:t>
            </a:r>
            <a:r>
              <a:rPr lang="en-US" sz="3200" b="1" i="0" u="none" strike="noStrike" baseline="0" dirty="0">
                <a:latin typeface="StoneSans"/>
              </a:rPr>
              <a:t> Jyotsna, M.D., D.M.</a:t>
            </a:r>
            <a:r>
              <a:rPr lang="en-US" sz="3200" b="1" i="0" u="none" strike="noStrike" baseline="0" dirty="0">
                <a:latin typeface="MTSY"/>
              </a:rPr>
              <a:t> </a:t>
            </a:r>
            <a:r>
              <a:rPr lang="en-US" sz="3200" b="1" i="0" u="none" strike="noStrike" baseline="0" dirty="0">
                <a:latin typeface="StoneSans"/>
              </a:rPr>
              <a:t>Vannemreddy Prasad, M.D., M.S., M.ch</a:t>
            </a: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FE9987-8DEA-4183-97BC-0DCEB1C035D3}"/>
              </a:ext>
            </a:extLst>
          </p:cNvPr>
          <p:cNvSpPr txBox="1"/>
          <p:nvPr/>
        </p:nvSpPr>
        <p:spPr>
          <a:xfrm>
            <a:off x="486697" y="4639667"/>
            <a:ext cx="93799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>
                <a:latin typeface="StoneSans"/>
              </a:rPr>
              <a:t>Echocardiography</a:t>
            </a:r>
          </a:p>
          <a:p>
            <a:pPr algn="l"/>
            <a:r>
              <a:rPr lang="en-US" sz="2400" b="1" i="0" u="none" strike="noStrike" baseline="0" dirty="0">
                <a:latin typeface="StoneSans"/>
              </a:rPr>
              <a:t>Journal compilation C </a:t>
            </a:r>
            <a:r>
              <a:rPr lang="en-US" sz="2400" b="1" i="0" u="none" strike="noStrike" baseline="0" dirty="0">
                <a:latin typeface="MTSY"/>
              </a:rPr>
              <a:t> </a:t>
            </a:r>
            <a:r>
              <a:rPr lang="en-US" sz="2400" b="1" i="0" u="none" strike="noStrike" baseline="0" dirty="0">
                <a:latin typeface="StoneSans"/>
              </a:rPr>
              <a:t>2010, Wiley Periodicals, Inc.</a:t>
            </a:r>
          </a:p>
          <a:p>
            <a:pPr algn="l"/>
            <a:r>
              <a:rPr lang="en-US" sz="2400" b="1" i="0" u="none" strike="noStrike" baseline="0" dirty="0">
                <a:latin typeface="StoneSans"/>
              </a:rPr>
              <a:t>DOI: 10.1111/j.1540-8175.2009.01080.x</a:t>
            </a:r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7AF4C-31B4-4E1D-AD93-C51538880A02}"/>
              </a:ext>
            </a:extLst>
          </p:cNvPr>
          <p:cNvSpPr txBox="1"/>
          <p:nvPr/>
        </p:nvSpPr>
        <p:spPr>
          <a:xfrm>
            <a:off x="486697" y="2182670"/>
            <a:ext cx="60984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u="sng" strike="noStrike" baseline="0" dirty="0">
                <a:latin typeface="StoneSans"/>
              </a:rPr>
              <a:t>ORIGINAL INVESTIGATIONS</a:t>
            </a:r>
            <a:endParaRPr lang="en-US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110607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1BE955-735A-44AF-B2EE-466FFFAD4DD2}"/>
              </a:ext>
            </a:extLst>
          </p:cNvPr>
          <p:cNvSpPr txBox="1"/>
          <p:nvPr/>
        </p:nvSpPr>
        <p:spPr>
          <a:xfrm>
            <a:off x="811162" y="735955"/>
            <a:ext cx="10663083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u="none" strike="noStrike" baseline="0" dirty="0"/>
              <a:t>Anesthesia: Essays and Researches</a:t>
            </a:r>
          </a:p>
          <a:p>
            <a:pPr algn="l"/>
            <a:endParaRPr lang="en-US" sz="2400" b="0" i="0" u="none" strike="noStrike" baseline="0" dirty="0"/>
          </a:p>
          <a:p>
            <a:pPr algn="l"/>
            <a:endParaRPr lang="en-US" sz="2400" dirty="0"/>
          </a:p>
          <a:p>
            <a:pPr algn="l"/>
            <a:r>
              <a:rPr lang="en-US" sz="2400" b="0" i="0" u="none" strike="noStrike" baseline="0" dirty="0"/>
              <a:t>Review Article</a:t>
            </a:r>
          </a:p>
          <a:p>
            <a:pPr algn="l"/>
            <a:endParaRPr lang="en-US" sz="2400" b="0" i="0" u="none" strike="noStrike" baseline="0" dirty="0"/>
          </a:p>
          <a:p>
            <a:pPr algn="l"/>
            <a:r>
              <a:rPr lang="en-US" sz="2400" b="1" i="0" u="none" strike="noStrike" baseline="0" dirty="0"/>
              <a:t>Spinal cord stimulation: Current applications for treatment of chronic pain</a:t>
            </a:r>
          </a:p>
          <a:p>
            <a:pPr algn="l"/>
            <a:endParaRPr lang="sv-SE" sz="2400" b="0" i="0" u="none" strike="noStrike" baseline="0" dirty="0"/>
          </a:p>
          <a:p>
            <a:pPr algn="l"/>
            <a:endParaRPr lang="sv-SE" sz="2400" dirty="0"/>
          </a:p>
          <a:p>
            <a:pPr algn="l"/>
            <a:endParaRPr lang="sv-SE" sz="2400" b="0" i="0" u="none" strike="noStrike" baseline="0" dirty="0"/>
          </a:p>
          <a:p>
            <a:pPr algn="l"/>
            <a:endParaRPr lang="sv-SE" sz="2400" dirty="0"/>
          </a:p>
          <a:p>
            <a:pPr algn="l"/>
            <a:r>
              <a:rPr lang="sv-SE" sz="2400" b="0" i="0" u="none" strike="noStrike" baseline="0" dirty="0"/>
              <a:t>Prasad Vannemreddy, Konstantin V. Slavin</a:t>
            </a:r>
          </a:p>
          <a:p>
            <a:pPr algn="l"/>
            <a:r>
              <a:rPr lang="en-US" sz="2400" b="0" i="0" u="none" strike="noStrike" baseline="0" dirty="0"/>
              <a:t>Department of Neurosurgery, University of Illinois at Chicago, Chicago, USA</a:t>
            </a:r>
          </a:p>
          <a:p>
            <a:pPr algn="l"/>
            <a:endParaRPr lang="en-US" sz="2400" dirty="0"/>
          </a:p>
          <a:p>
            <a:pPr algn="l"/>
            <a:r>
              <a:rPr lang="en-US" sz="2400" b="0" i="1" u="none" strike="noStrike" baseline="0" dirty="0"/>
              <a:t>Anesthesia: Essays and Researches; </a:t>
            </a:r>
            <a:r>
              <a:rPr lang="en-US" sz="2400" b="0" i="0" u="none" strike="noStrike" baseline="0" dirty="0"/>
              <a:t>5(1); Jan-Jun 2011</a:t>
            </a:r>
          </a:p>
          <a:p>
            <a:pPr algn="l"/>
            <a:endParaRPr lang="en-US" sz="700" dirty="0">
              <a:solidFill>
                <a:srgbClr val="000000"/>
              </a:solidFill>
              <a:latin typeface="QuorumITCbyBT-Medium"/>
            </a:endParaRPr>
          </a:p>
          <a:p>
            <a:pPr algn="l"/>
            <a:endParaRPr lang="en-US" sz="700" dirty="0">
              <a:solidFill>
                <a:srgbClr val="000000"/>
              </a:solidFill>
              <a:latin typeface="QuorumITCbyBT-Medium"/>
            </a:endParaRPr>
          </a:p>
          <a:p>
            <a:pPr algn="l"/>
            <a:endParaRPr lang="en-US" sz="700" dirty="0">
              <a:solidFill>
                <a:srgbClr val="000000"/>
              </a:solidFill>
              <a:latin typeface="QuorumITCbyBT-Medium"/>
            </a:endParaRPr>
          </a:p>
          <a:p>
            <a:pPr algn="l"/>
            <a:endParaRPr lang="en-US" sz="700" dirty="0">
              <a:solidFill>
                <a:srgbClr val="000000"/>
              </a:solidFill>
              <a:latin typeface="QuorumITCbyBT-Medium"/>
            </a:endParaRPr>
          </a:p>
          <a:p>
            <a:pPr algn="l"/>
            <a:endParaRPr lang="en-US" sz="700" dirty="0">
              <a:solidFill>
                <a:srgbClr val="000000"/>
              </a:solidFill>
              <a:latin typeface="QuorumITCbyBT-Medium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7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24EC80-F98F-4850-8404-1C4E9C64C485}"/>
              </a:ext>
            </a:extLst>
          </p:cNvPr>
          <p:cNvSpPr txBox="1"/>
          <p:nvPr/>
        </p:nvSpPr>
        <p:spPr>
          <a:xfrm>
            <a:off x="1312606" y="3760034"/>
            <a:ext cx="1041236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baseline="0" dirty="0">
                <a:latin typeface="Palatino-Bold"/>
              </a:rPr>
              <a:t>Advances and Limitations of Cerebral Cortex Functional Mapping</a:t>
            </a:r>
          </a:p>
          <a:p>
            <a:pPr algn="l"/>
            <a:endParaRPr lang="en-US" sz="2000" b="1" i="0" u="none" strike="noStrike" baseline="0" dirty="0">
              <a:latin typeface="Palatino-Bold"/>
            </a:endParaRPr>
          </a:p>
          <a:p>
            <a:pPr algn="l"/>
            <a:endParaRPr lang="en-US" sz="2000" b="1" dirty="0">
              <a:latin typeface="Palatino-Bold"/>
            </a:endParaRPr>
          </a:p>
          <a:p>
            <a:pPr algn="l"/>
            <a:endParaRPr lang="en-US" sz="2000" b="1" i="0" u="none" strike="noStrike" baseline="0" dirty="0">
              <a:latin typeface="Palatino-Bold"/>
            </a:endParaRPr>
          </a:p>
          <a:p>
            <a:pPr algn="l"/>
            <a:r>
              <a:rPr lang="en-US" sz="2000" b="1" i="0" u="none" strike="noStrike" baseline="0" dirty="0">
                <a:latin typeface="Palatino-Bold"/>
              </a:rPr>
              <a:t>Prasad Vannemreddy, MD, and Richard Byrne, MD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ED02DE-B9ED-4824-B31C-E4F0968D3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84" y="643729"/>
            <a:ext cx="11592232" cy="9343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80E1B02-006C-42F5-A87D-9EE0C0AA8C3D}"/>
              </a:ext>
            </a:extLst>
          </p:cNvPr>
          <p:cNvSpPr txBox="1"/>
          <p:nvPr/>
        </p:nvSpPr>
        <p:spPr>
          <a:xfrm>
            <a:off x="523567" y="2084262"/>
            <a:ext cx="83660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Helvetica" panose="020B0604020202020204" pitchFamily="34" charset="0"/>
              </a:rPr>
              <a:t>VOLUME 33 • NUMBER 25</a:t>
            </a:r>
          </a:p>
          <a:p>
            <a:pPr algn="l"/>
            <a:r>
              <a:rPr lang="en-US" sz="1600" b="1" i="0" u="none" strike="noStrike" baseline="0" dirty="0">
                <a:latin typeface="Palatino-Bold"/>
              </a:rPr>
              <a:t>December 15, 2011</a:t>
            </a:r>
          </a:p>
        </p:txBody>
      </p:sp>
    </p:spTree>
    <p:extLst>
      <p:ext uri="{BB962C8B-B14F-4D97-AF65-F5344CB8AC3E}">
        <p14:creationId xmlns:p14="http://schemas.microsoft.com/office/powerpoint/2010/main" val="423620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1262</Words>
  <Application>Microsoft Office PowerPoint</Application>
  <PresentationFormat>Widescreen</PresentationFormat>
  <Paragraphs>205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63" baseType="lpstr">
      <vt:lpstr>ACaslon-Italic</vt:lpstr>
      <vt:lpstr>AdvFairfieldLH-B</vt:lpstr>
      <vt:lpstr>AdvFairfieldLH-M</vt:lpstr>
      <vt:lpstr>AdvP3E5A23</vt:lpstr>
      <vt:lpstr>AdvP43C0B1</vt:lpstr>
      <vt:lpstr>AdvP497E2</vt:lpstr>
      <vt:lpstr>AdvPAD56</vt:lpstr>
      <vt:lpstr>AdvPi3</vt:lpstr>
      <vt:lpstr>Arial</vt:lpstr>
      <vt:lpstr>Arial Narrow</vt:lpstr>
      <vt:lpstr>ArrayThinBold</vt:lpstr>
      <vt:lpstr>Calibri</vt:lpstr>
      <vt:lpstr>Calibri Light</vt:lpstr>
      <vt:lpstr>Fd4945-Identity-H</vt:lpstr>
      <vt:lpstr>Fd8996-Identity-H</vt:lpstr>
      <vt:lpstr>GillSansMT-Bold</vt:lpstr>
      <vt:lpstr>Helvetica</vt:lpstr>
      <vt:lpstr>MTSY</vt:lpstr>
      <vt:lpstr>Myriad-Bold</vt:lpstr>
      <vt:lpstr>MyriadPro-Bold</vt:lpstr>
      <vt:lpstr>MyriadPro-Light</vt:lpstr>
      <vt:lpstr>Myriad-Regular</vt:lpstr>
      <vt:lpstr>Palatino Linotype</vt:lpstr>
      <vt:lpstr>Palatino-Bold</vt:lpstr>
      <vt:lpstr>QuorumITCbyBT-Medium</vt:lpstr>
      <vt:lpstr>RealpagePLA3</vt:lpstr>
      <vt:lpstr>RealpagePLA3-Bold</vt:lpstr>
      <vt:lpstr>RealpagePLA3-Italic</vt:lpstr>
      <vt:lpstr>StoneSans</vt:lpstr>
      <vt:lpstr>Swiss721BT-Bold</vt:lpstr>
      <vt:lpstr>Swiss721BT-Italic</vt:lpstr>
      <vt:lpstr>Swiss721BT-Roman</vt:lpstr>
      <vt:lpstr>Times New Roman</vt:lpstr>
      <vt:lpstr>Times-Bold</vt:lpstr>
      <vt:lpstr>Times-Bold-SC700</vt:lpstr>
      <vt:lpstr>Times-Italic</vt:lpstr>
      <vt:lpstr>Times-Roman</vt:lpstr>
      <vt:lpstr>Office Theme</vt:lpstr>
      <vt:lpstr>Prasad Vannemreddy Publications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Prasad Vannemreddy Publications</dc:title>
  <dc:creator>V Prasad</dc:creator>
  <cp:lastModifiedBy>V Prasad</cp:lastModifiedBy>
  <cp:revision>17</cp:revision>
  <dcterms:created xsi:type="dcterms:W3CDTF">2021-02-18T15:33:23Z</dcterms:created>
  <dcterms:modified xsi:type="dcterms:W3CDTF">2021-02-18T18:06:31Z</dcterms:modified>
</cp:coreProperties>
</file>