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21945600" cy="16459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7"/>
    <p:restoredTop sz="96327"/>
  </p:normalViewPr>
  <p:slideViewPr>
    <p:cSldViewPr snapToGrid="0">
      <p:cViewPr varScale="1">
        <p:scale>
          <a:sx n="49" d="100"/>
          <a:sy n="49" d="100"/>
        </p:scale>
        <p:origin x="1720" y="2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2693671"/>
            <a:ext cx="18653760" cy="573024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8644891"/>
            <a:ext cx="16459200" cy="3973829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6016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4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876300"/>
            <a:ext cx="4732020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876300"/>
            <a:ext cx="13921740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76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0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4103375"/>
            <a:ext cx="18928080" cy="6846569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11014715"/>
            <a:ext cx="18928080" cy="3600449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16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4381500"/>
            <a:ext cx="932688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55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876304"/>
            <a:ext cx="18928080" cy="31813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4034791"/>
            <a:ext cx="9284016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6012180"/>
            <a:ext cx="9284016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4034791"/>
            <a:ext cx="9329738" cy="1977389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6012180"/>
            <a:ext cx="9329738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89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459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059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2369824"/>
            <a:ext cx="11109960" cy="116967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070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1097280"/>
            <a:ext cx="7078027" cy="384048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2369824"/>
            <a:ext cx="11109960" cy="116967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4937760"/>
            <a:ext cx="7078027" cy="9147811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793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876304"/>
            <a:ext cx="1892808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4381500"/>
            <a:ext cx="1892808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155B12-5485-4346-8BEB-8EF4651CE629}" type="datetimeFigureOut">
              <a:rPr lang="en-US" smtClean="0"/>
              <a:t>8/14/24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15255244"/>
            <a:ext cx="740664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15255244"/>
            <a:ext cx="493776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E434A-EE1B-1F4B-9487-5E607893FB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870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>
            <a:extLst>
              <a:ext uri="{FF2B5EF4-FFF2-40B4-BE49-F238E27FC236}">
                <a16:creationId xmlns:a16="http://schemas.microsoft.com/office/drawing/2014/main" id="{B6185D9B-F615-145A-39C5-439842824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652222"/>
            <a:ext cx="19192875" cy="20721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30000"/>
              </a:spcAft>
            </a:pPr>
            <a:r>
              <a:rPr lang="en-US" altLang="en-US" sz="55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TITLE OF POSTER 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3200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Doctors, Researchers, PhDs, etc…</a:t>
            </a:r>
          </a:p>
          <a:p>
            <a:pPr>
              <a:lnSpc>
                <a:spcPct val="85000"/>
              </a:lnSpc>
              <a:spcAft>
                <a:spcPct val="40000"/>
              </a:spcAft>
            </a:pPr>
            <a:r>
              <a:rPr lang="en-US" altLang="en-US" sz="29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Department, WVU School of Pharmacy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F77179-FFBE-7DEF-2DBC-9FF89226F2C2}"/>
              </a:ext>
            </a:extLst>
          </p:cNvPr>
          <p:cNvSpPr/>
          <p:nvPr/>
        </p:nvSpPr>
        <p:spPr>
          <a:xfrm>
            <a:off x="0" y="3048000"/>
            <a:ext cx="21945600" cy="122190"/>
          </a:xfrm>
          <a:prstGeom prst="rect">
            <a:avLst/>
          </a:prstGeom>
          <a:solidFill>
            <a:srgbClr val="00285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Text Box 48">
            <a:extLst>
              <a:ext uri="{FF2B5EF4-FFF2-40B4-BE49-F238E27FC236}">
                <a16:creationId xmlns:a16="http://schemas.microsoft.com/office/drawing/2014/main" id="{EFE6C2E3-4BA5-8BD1-D9D6-62FF2EFA1B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501" y="3256880"/>
            <a:ext cx="4914900" cy="443195"/>
          </a:xfrm>
          <a:prstGeom prst="rect">
            <a:avLst/>
          </a:prstGeom>
          <a:noFill/>
          <a:ln w="31750">
            <a:noFill/>
            <a:prstDash val="solid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ABSTRACT</a:t>
            </a:r>
          </a:p>
        </p:txBody>
      </p:sp>
      <p:sp>
        <p:nvSpPr>
          <p:cNvPr id="7" name="Line 5">
            <a:extLst>
              <a:ext uri="{FF2B5EF4-FFF2-40B4-BE49-F238E27FC236}">
                <a16:creationId xmlns:a16="http://schemas.microsoft.com/office/drawing/2014/main" id="{EFC588B5-F8C4-E7A4-7817-812D0A5E77B0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A86D9164-34E4-2933-BCCD-B7A662A17C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3741593"/>
            <a:ext cx="4914900" cy="222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5243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Introduction</a:t>
            </a:r>
            <a:br>
              <a:rPr lang="en-US" altLang="en-US" sz="1200" b="1" dirty="0">
                <a:solidFill>
                  <a:srgbClr val="333F48"/>
                </a:solidFill>
              </a:rPr>
            </a:b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  <a:r>
              <a:rPr lang="en-US" altLang="en-US" sz="1200" dirty="0" err="1">
                <a:solidFill>
                  <a:srgbClr val="333F48"/>
                </a:solidFill>
              </a:rPr>
              <a:t>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;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Method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Result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in the there on the top of </a:t>
            </a:r>
            <a:r>
              <a:rPr lang="en-US" altLang="en-US" sz="1200" dirty="0" err="1">
                <a:solidFill>
                  <a:srgbClr val="333F48"/>
                </a:solidFill>
              </a:rPr>
              <a:t>rjs</a:t>
            </a:r>
            <a:r>
              <a:rPr lang="en-US" altLang="en-US" sz="1200" dirty="0">
                <a:solidFill>
                  <a:srgbClr val="333F48"/>
                </a:solidFill>
              </a:rPr>
              <a:t> roof of the building </a:t>
            </a:r>
            <a:r>
              <a:rPr lang="en-US" altLang="en-US" sz="1200" dirty="0" err="1">
                <a:solidFill>
                  <a:srgbClr val="333F48"/>
                </a:solidFill>
              </a:rPr>
              <a:t>toods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xmerrty</a:t>
            </a:r>
            <a:r>
              <a:rPr lang="en-US" altLang="en-US" sz="1200" dirty="0">
                <a:solidFill>
                  <a:srgbClr val="333F48"/>
                </a:solidFill>
              </a:rPr>
              <a:t>. </a:t>
            </a: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b="1" dirty="0">
                <a:solidFill>
                  <a:srgbClr val="333F48"/>
                </a:solidFill>
              </a:rPr>
              <a:t>Conclusion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br>
              <a:rPr lang="en-US" altLang="en-US" sz="1200" dirty="0">
                <a:solidFill>
                  <a:srgbClr val="333F48"/>
                </a:solidFill>
              </a:rPr>
            </a:b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cksdjjasoof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dkd</a:t>
            </a:r>
            <a:r>
              <a:rPr lang="en-US" altLang="en-US" sz="1200" dirty="0">
                <a:solidFill>
                  <a:srgbClr val="333F48"/>
                </a:solidFill>
              </a:rPr>
              <a:t> 0 </a:t>
            </a:r>
            <a:r>
              <a:rPr lang="en-US" altLang="en-US" sz="1200" dirty="0" err="1">
                <a:solidFill>
                  <a:srgbClr val="333F48"/>
                </a:solidFill>
              </a:rPr>
              <a:t>oddr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dkskkf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 Doe r new </a:t>
            </a:r>
            <a:r>
              <a:rPr lang="en-US" altLang="en-US" sz="1200" dirty="0" err="1">
                <a:solidFill>
                  <a:srgbClr val="333F48"/>
                </a:solidFill>
              </a:rPr>
              <a:t>doif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mmderouy</a:t>
            </a:r>
            <a:r>
              <a:rPr lang="en-US" altLang="en-US" sz="1200" dirty="0">
                <a:solidFill>
                  <a:srgbClr val="333F48"/>
                </a:solidFill>
              </a:rPr>
              <a:t> of the doo do </a:t>
            </a:r>
            <a:r>
              <a:rPr lang="en-US" altLang="en-US" sz="1200" dirty="0" err="1">
                <a:solidFill>
                  <a:srgbClr val="333F48"/>
                </a:solidFill>
              </a:rPr>
              <a:t>birfe</a:t>
            </a:r>
            <a:r>
              <a:rPr lang="en-US" altLang="en-US" sz="1200" dirty="0">
                <a:solidFill>
                  <a:srgbClr val="333F48"/>
                </a:solidFill>
              </a:rPr>
              <a:t> there for the running bird is </a:t>
            </a:r>
            <a:r>
              <a:rPr lang="en-US" altLang="en-US" sz="1200" dirty="0" err="1">
                <a:solidFill>
                  <a:srgbClr val="333F48"/>
                </a:solidFill>
              </a:rPr>
              <a:t>gkjflr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gorgj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fuulenv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eoodgo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9" name="Text Box 7">
            <a:extLst>
              <a:ext uri="{FF2B5EF4-FFF2-40B4-BE49-F238E27FC236}">
                <a16:creationId xmlns:a16="http://schemas.microsoft.com/office/drawing/2014/main" id="{CF45F877-4264-4794-16AB-DD168D10B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6989550"/>
            <a:ext cx="49149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INTRODUCTION</a:t>
            </a:r>
          </a:p>
        </p:txBody>
      </p:sp>
      <p:sp>
        <p:nvSpPr>
          <p:cNvPr id="10" name="Text Box 8">
            <a:extLst>
              <a:ext uri="{FF2B5EF4-FFF2-40B4-BE49-F238E27FC236}">
                <a16:creationId xmlns:a16="http://schemas.microsoft.com/office/drawing/2014/main" id="{B5B9A265-F3A2-D822-B366-235CE10D17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7529290"/>
            <a:ext cx="4914900" cy="13197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Evenrtyu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kinre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deronhw</a:t>
            </a:r>
            <a:r>
              <a:rPr lang="en-US" altLang="en-US" sz="1200" dirty="0">
                <a:solidFill>
                  <a:srgbClr val="333F48"/>
                </a:solidFill>
              </a:rPr>
              <a:t> the of young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lookdmz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1" name="Text Box 9">
            <a:extLst>
              <a:ext uri="{FF2B5EF4-FFF2-40B4-BE49-F238E27FC236}">
                <a16:creationId xmlns:a16="http://schemas.microsoft.com/office/drawing/2014/main" id="{6644C2D7-621F-A7B7-C267-E80826071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021482"/>
            <a:ext cx="439674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METHODS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AD4066E3-899C-C684-6EE5-613B9575FA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" y="13480812"/>
            <a:ext cx="4914900" cy="2628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seroudk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dferok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sonerwsdregi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derfeager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douserwer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snmoubrek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derfouck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sisder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snimiderk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dournasd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swark</a:t>
            </a:r>
            <a:r>
              <a:rPr lang="en-US" altLang="en-US" sz="1200" dirty="0">
                <a:solidFill>
                  <a:srgbClr val="333F48"/>
                </a:solidFill>
              </a:rPr>
              <a:t>; dork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kerfdkfious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shoulerd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foundas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resaiyugg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sisyterdlfs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do </a:t>
            </a:r>
            <a:r>
              <a:rPr lang="en-US" altLang="en-US" sz="1200" dirty="0" err="1">
                <a:solidFill>
                  <a:srgbClr val="333F48"/>
                </a:solidFill>
              </a:rPr>
              <a:t>gerocious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13" name="Text Box 12">
            <a:extLst>
              <a:ext uri="{FF2B5EF4-FFF2-40B4-BE49-F238E27FC236}">
                <a16:creationId xmlns:a16="http://schemas.microsoft.com/office/drawing/2014/main" id="{E0103C28-2F7B-18CF-70CA-FAF80C1825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3511858"/>
            <a:ext cx="4640580" cy="10833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152400" indent="-1524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033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414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795463" indent="-304800" defTabSz="609600"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2526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7098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1670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624263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Yshsldfgsfg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kfgdfgsl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dafsdjfsdkf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dfsakldfs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1200" dirty="0">
                <a:solidFill>
                  <a:srgbClr val="333F48"/>
                </a:solidFill>
              </a:rPr>
              <a:t> k </a:t>
            </a:r>
            <a:r>
              <a:rPr lang="en-US" altLang="en-US" sz="1200" dirty="0" err="1">
                <a:solidFill>
                  <a:srgbClr val="333F48"/>
                </a:solidFill>
              </a:rPr>
              <a:t>sdfjasdjaklds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1200" dirty="0">
                <a:solidFill>
                  <a:srgbClr val="333F48"/>
                </a:solidFill>
              </a:rPr>
              <a:t>;</a:t>
            </a: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Fgjgdhig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kbfxgjh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fgxfhgjnfgnx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fdlfjkgd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jgjdfg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fvxvjuyjh,bv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dfkglkbd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vfgf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bxkfbkfg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nxfgknkfg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bnlkcbfgklfgbnxffbklxbgfhfg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hjdghghjdg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1200" dirty="0" err="1">
                <a:solidFill>
                  <a:srgbClr val="333F48"/>
                </a:solidFill>
              </a:rPr>
              <a:t>Bndghjghjfjmhmkhjkvcnhfgkhklbnfgh</a:t>
            </a:r>
            <a:r>
              <a:rPr lang="en-US" altLang="en-US" sz="1200" dirty="0">
                <a:solidFill>
                  <a:srgbClr val="333F48"/>
                </a:solidFill>
              </a:rPr>
              <a:t> f </a:t>
            </a:r>
            <a:r>
              <a:rPr lang="en-US" altLang="en-US" sz="1200" dirty="0" err="1">
                <a:solidFill>
                  <a:srgbClr val="333F48"/>
                </a:solidFill>
              </a:rPr>
              <a:t>lkxfdghrthifgklhlkghjgk</a:t>
            </a:r>
            <a:endParaRPr lang="en-US" altLang="en-US" sz="1200" dirty="0">
              <a:solidFill>
                <a:srgbClr val="333F48"/>
              </a:solidFill>
            </a:endParaRPr>
          </a:p>
        </p:txBody>
      </p:sp>
      <p:sp>
        <p:nvSpPr>
          <p:cNvPr id="14" name="Text Box 13">
            <a:extLst>
              <a:ext uri="{FF2B5EF4-FFF2-40B4-BE49-F238E27FC236}">
                <a16:creationId xmlns:a16="http://schemas.microsoft.com/office/drawing/2014/main" id="{1305D1B2-5829-7529-3190-903DD2A0CC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137641"/>
            <a:ext cx="4335780" cy="307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100" b="1" dirty="0">
                <a:solidFill>
                  <a:srgbClr val="00285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References:</a:t>
            </a:r>
          </a:p>
        </p:txBody>
      </p:sp>
      <p:sp>
        <p:nvSpPr>
          <p:cNvPr id="15" name="Text Box 14">
            <a:extLst>
              <a:ext uri="{FF2B5EF4-FFF2-40B4-BE49-F238E27FC236}">
                <a16:creationId xmlns:a16="http://schemas.microsoft.com/office/drawing/2014/main" id="{25BF4D81-0961-BB85-099F-2F3AA2A800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5480541"/>
            <a:ext cx="4914900" cy="389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marL="3048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652463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2192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524000" indent="-304800" defTabSz="609600"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9812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4384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8956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352800" indent="-304800" defTabSz="609600" eaLnBrk="0" fontAlgn="base" hangingPunct="0">
              <a:spcBef>
                <a:spcPct val="0"/>
              </a:spcBef>
              <a:spcAft>
                <a:spcPct val="0"/>
              </a:spcAft>
              <a:tabLst>
                <a:tab pos="271463" algn="l"/>
              </a:tabLs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Yshsldfgsfg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dfkgdfgdfgldfg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bd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kfgdfgsl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Vsdfsdfksdfsdlfsdfskdfl;fs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dafsdjfsdkf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dfsakldfs</a:t>
            </a:r>
            <a:r>
              <a:rPr lang="en-US" altLang="en-US" sz="600" dirty="0">
                <a:solidFill>
                  <a:srgbClr val="333F48"/>
                </a:solidFill>
              </a:rPr>
              <a:t>; </a:t>
            </a:r>
            <a:r>
              <a:rPr lang="en-US" altLang="en-US" sz="600" dirty="0" err="1">
                <a:solidFill>
                  <a:srgbClr val="333F48"/>
                </a:solidFill>
              </a:rPr>
              <a:t>sdkfsdfksdkfsfgsdfnsdfsl</a:t>
            </a:r>
            <a:r>
              <a:rPr lang="en-US" altLang="en-US" sz="600" dirty="0">
                <a:solidFill>
                  <a:srgbClr val="333F48"/>
                </a:solidFill>
              </a:rPr>
              <a:t> k </a:t>
            </a:r>
            <a:r>
              <a:rPr lang="en-US" altLang="en-US" sz="600" dirty="0" err="1">
                <a:solidFill>
                  <a:srgbClr val="333F48"/>
                </a:solidFill>
              </a:rPr>
              <a:t>sdfjasdjaklds</a:t>
            </a:r>
            <a:endParaRPr lang="en-US" altLang="en-US" sz="600" dirty="0">
              <a:solidFill>
                <a:srgbClr val="333F48"/>
              </a:solidFill>
            </a:endParaRP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Dfgdfgksdfgdfxkgdkpfgkksdflfgsdfgdkdfk;dfhdl;fgdl;sdgdfg</a:t>
            </a:r>
            <a:r>
              <a:rPr lang="en-US" altLang="en-US" sz="600" dirty="0">
                <a:solidFill>
                  <a:srgbClr val="333F48"/>
                </a:solidFill>
              </a:rPr>
              <a:t>;</a:t>
            </a:r>
          </a:p>
          <a:p>
            <a:pPr algn="just">
              <a:lnSpc>
                <a:spcPct val="85000"/>
              </a:lnSpc>
              <a:spcAft>
                <a:spcPct val="40000"/>
              </a:spcAft>
              <a:buFont typeface="Times" panose="02020603050405020304" pitchFamily="18" charset="0"/>
              <a:buAutoNum type="arabicPeriod"/>
            </a:pPr>
            <a:r>
              <a:rPr lang="en-US" altLang="en-US" sz="600" dirty="0" err="1">
                <a:solidFill>
                  <a:srgbClr val="333F48"/>
                </a:solidFill>
              </a:rPr>
              <a:t>Lk;hlj,jk,hjfc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dfghkfdghfghnlfng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hkn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klcg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ktfhkdfgh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iidfgh</a:t>
            </a:r>
            <a:r>
              <a:rPr lang="en-US" altLang="en-US" sz="600" dirty="0">
                <a:solidFill>
                  <a:srgbClr val="333F48"/>
                </a:solidFill>
              </a:rPr>
              <a:t> </a:t>
            </a:r>
            <a:r>
              <a:rPr lang="en-US" altLang="en-US" sz="600" dirty="0" err="1">
                <a:solidFill>
                  <a:srgbClr val="333F48"/>
                </a:solidFill>
              </a:rPr>
              <a:t>bkdthdm,dgbk</a:t>
            </a:r>
            <a:r>
              <a:rPr lang="en-US" altLang="en-US" sz="600" dirty="0">
                <a:solidFill>
                  <a:srgbClr val="333F48"/>
                </a:solidFill>
              </a:rPr>
              <a:t>,</a:t>
            </a:r>
          </a:p>
        </p:txBody>
      </p:sp>
      <p:sp>
        <p:nvSpPr>
          <p:cNvPr id="16" name="Text Box 15">
            <a:extLst>
              <a:ext uri="{FF2B5EF4-FFF2-40B4-BE49-F238E27FC236}">
                <a16:creationId xmlns:a16="http://schemas.microsoft.com/office/drawing/2014/main" id="{D0904B9B-3415-A584-B091-0CCBDA96EC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6451" y="8035076"/>
            <a:ext cx="461010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RESULTS</a:t>
            </a:r>
          </a:p>
        </p:txBody>
      </p:sp>
      <p:sp>
        <p:nvSpPr>
          <p:cNvPr id="17" name="Text Box 16">
            <a:extLst>
              <a:ext uri="{FF2B5EF4-FFF2-40B4-BE49-F238E27FC236}">
                <a16:creationId xmlns:a16="http://schemas.microsoft.com/office/drawing/2014/main" id="{CBBAB244-C4EF-B202-5CA6-8D9567DA31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35401" y="8577489"/>
            <a:ext cx="4914900" cy="2826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17525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endParaRPr lang="en-US" altLang="en-US" sz="1200" dirty="0">
              <a:solidFill>
                <a:srgbClr val="333F48"/>
              </a:solidFill>
            </a:endParaRPr>
          </a:p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sdflasm,bbnmbnmbvnm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dostgenomic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were there darken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 goo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gddfkasdfljsdfsdjfsdjlf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The </a:t>
            </a:r>
            <a:r>
              <a:rPr lang="en-US" altLang="en-US" sz="1200" dirty="0" err="1">
                <a:solidFill>
                  <a:srgbClr val="333F48"/>
                </a:solidFill>
              </a:rPr>
              <a:t>fonca</a:t>
            </a:r>
            <a:r>
              <a:rPr lang="en-US" altLang="en-US" sz="1200" dirty="0">
                <a:solidFill>
                  <a:srgbClr val="333F48"/>
                </a:solidFill>
              </a:rPr>
              <a:t> is in the </a:t>
            </a:r>
            <a:r>
              <a:rPr lang="en-US" altLang="en-US" sz="1200" dirty="0" err="1">
                <a:solidFill>
                  <a:srgbClr val="333F48"/>
                </a:solidFill>
              </a:rPr>
              <a:t>boumdlf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songome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slwr,glss</a:t>
            </a:r>
            <a:r>
              <a:rPr lang="en-US" altLang="en-US" sz="1200" dirty="0">
                <a:solidFill>
                  <a:srgbClr val="333F48"/>
                </a:solidFill>
              </a:rPr>
              <a:t> and the </a:t>
            </a:r>
            <a:r>
              <a:rPr lang="en-US" altLang="en-US" sz="1200" dirty="0" err="1">
                <a:solidFill>
                  <a:srgbClr val="333F48"/>
                </a:solidFill>
              </a:rPr>
              <a:t>casre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os</a:t>
            </a:r>
            <a:r>
              <a:rPr lang="en-US" altLang="en-US" sz="1200" dirty="0">
                <a:solidFill>
                  <a:srgbClr val="333F48"/>
                </a:solidFill>
              </a:rPr>
              <a:t> the fungus is old and gray but all is.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DB79E73-FE67-3A59-7F30-A777323DC1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0041" y="5282337"/>
            <a:ext cx="3238500" cy="3059176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Text Box 18">
            <a:extLst>
              <a:ext uri="{FF2B5EF4-FFF2-40B4-BE49-F238E27FC236}">
                <a16:creationId xmlns:a16="http://schemas.microsoft.com/office/drawing/2014/main" id="{C54BC41B-EEBD-59C8-2A03-D4EFF7E5C6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8430989"/>
            <a:ext cx="4914900" cy="29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2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Retoiuyr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foennrwdfpb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ghfkghf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BD5E10E-CD39-E63C-5DB8-D39756CCCA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92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Text Box 20">
            <a:extLst>
              <a:ext uri="{FF2B5EF4-FFF2-40B4-BE49-F238E27FC236}">
                <a16:creationId xmlns:a16="http://schemas.microsoft.com/office/drawing/2014/main" id="{2CB761AD-8695-FC30-9B4C-217F966D1C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1905022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3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08D4233-A442-2BFA-C6EC-504F496A9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Rectangle 23">
            <a:extLst>
              <a:ext uri="{FF2B5EF4-FFF2-40B4-BE49-F238E27FC236}">
                <a16:creationId xmlns:a16="http://schemas.microsoft.com/office/drawing/2014/main" id="{54BA2E49-579D-813D-7C04-2BD73DE3BB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43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Text Box 24">
            <a:extLst>
              <a:ext uri="{FF2B5EF4-FFF2-40B4-BE49-F238E27FC236}">
                <a16:creationId xmlns:a16="http://schemas.microsoft.com/office/drawing/2014/main" id="{9C780DB5-A00A-A1D9-8D47-355C1D8EE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73461" y="7557066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5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Ndear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vbcvvcc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doimnrw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 ;</a:t>
            </a:r>
            <a:r>
              <a:rPr lang="en-US" altLang="en-US" sz="1100" dirty="0" err="1">
                <a:solidFill>
                  <a:srgbClr val="333F48"/>
                </a:solidFill>
              </a:rPr>
              <a:t>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rtklgdfghklfh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viofgd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lxg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lvxp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odf</a:t>
            </a:r>
            <a:r>
              <a:rPr lang="en-US" altLang="en-US" sz="1100" dirty="0">
                <a:solidFill>
                  <a:srgbClr val="333F48"/>
                </a:solidFill>
              </a:rPr>
              <a:t> s </a:t>
            </a:r>
            <a:r>
              <a:rPr lang="en-US" altLang="en-US" sz="1100" dirty="0" err="1">
                <a:solidFill>
                  <a:srgbClr val="333F48"/>
                </a:solidFill>
              </a:rPr>
              <a:t>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rktyhkfldrtptr;h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 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dude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d 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5" name="Rectangle 26">
            <a:extLst>
              <a:ext uri="{FF2B5EF4-FFF2-40B4-BE49-F238E27FC236}">
                <a16:creationId xmlns:a16="http://schemas.microsoft.com/office/drawing/2014/main" id="{32A0453F-8AFF-76E5-88BC-6CC48B9F9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21200" y="3321222"/>
            <a:ext cx="3581400" cy="3668328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Text Box 27">
            <a:extLst>
              <a:ext uri="{FF2B5EF4-FFF2-40B4-BE49-F238E27FC236}">
                <a16:creationId xmlns:a16="http://schemas.microsoft.com/office/drawing/2014/main" id="{F3C3BCA1-A226-94F6-59B0-0D65B790FF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31920" y="7113210"/>
            <a:ext cx="48006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5238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381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7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Founderious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umbious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grossious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dfgkedgkle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doggy </a:t>
            </a:r>
            <a:r>
              <a:rPr lang="en-US" altLang="en-US" sz="1100" dirty="0" err="1">
                <a:solidFill>
                  <a:srgbClr val="333F48"/>
                </a:solidFill>
              </a:rPr>
              <a:t>eartlhing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kklfkhf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lfgdklh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hldrkty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fdrill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sduoik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schook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7" name="Rectangle 30">
            <a:extLst>
              <a:ext uri="{FF2B5EF4-FFF2-40B4-BE49-F238E27FC236}">
                <a16:creationId xmlns:a16="http://schemas.microsoft.com/office/drawing/2014/main" id="{39D52EE7-539B-6489-A5DF-2A0E95766B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10581" y="12931747"/>
            <a:ext cx="4737100" cy="256667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Text Box 31">
            <a:extLst>
              <a:ext uri="{FF2B5EF4-FFF2-40B4-BE49-F238E27FC236}">
                <a16:creationId xmlns:a16="http://schemas.microsoft.com/office/drawing/2014/main" id="{946590B1-A896-5ED6-8B00-44100468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29301" y="15542868"/>
            <a:ext cx="4914900" cy="4148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just"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4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Foiuy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daseg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daeryuo</a:t>
            </a:r>
            <a:r>
              <a:rPr lang="en-US" altLang="en-US" sz="1100" dirty="0">
                <a:solidFill>
                  <a:srgbClr val="333F48"/>
                </a:solidFill>
              </a:rPr>
              <a:t> found </a:t>
            </a:r>
            <a:r>
              <a:rPr lang="en-US" altLang="en-US" sz="1100" dirty="0" err="1">
                <a:solidFill>
                  <a:srgbClr val="333F48"/>
                </a:solidFill>
              </a:rPr>
              <a:t>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thert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lhtgkklfkh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gd;lfgdk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29" name="Rectangle 33">
            <a:extLst>
              <a:ext uri="{FF2B5EF4-FFF2-40B4-BE49-F238E27FC236}">
                <a16:creationId xmlns:a16="http://schemas.microsoft.com/office/drawing/2014/main" id="{A8274568-9F9F-84BB-0588-67EB25A77E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" name="Text Box 34">
            <a:extLst>
              <a:ext uri="{FF2B5EF4-FFF2-40B4-BE49-F238E27FC236}">
                <a16:creationId xmlns:a16="http://schemas.microsoft.com/office/drawing/2014/main" id="{FA900441-D241-28EE-EB1E-F05EA45A91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3301" y="14774813"/>
            <a:ext cx="4914900" cy="9023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6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Eventoar</a:t>
            </a:r>
            <a:r>
              <a:rPr lang="en-US" altLang="en-US" sz="1100" dirty="0">
                <a:solidFill>
                  <a:srgbClr val="333F48"/>
                </a:solidFill>
              </a:rPr>
              <a:t> of the </a:t>
            </a:r>
            <a:r>
              <a:rPr lang="en-US" altLang="en-US" sz="1100" dirty="0" err="1">
                <a:solidFill>
                  <a:srgbClr val="333F48"/>
                </a:solidFill>
              </a:rPr>
              <a:t>somnes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cvxcv</a:t>
            </a:r>
            <a:r>
              <a:rPr lang="en-US" altLang="en-US" sz="1100" dirty="0">
                <a:solidFill>
                  <a:srgbClr val="333F48"/>
                </a:solidFill>
              </a:rPr>
              <a:t> cv </a:t>
            </a:r>
            <a:r>
              <a:rPr lang="en-US" altLang="en-US" sz="1100" dirty="0" err="1">
                <a:solidFill>
                  <a:srgbClr val="333F48"/>
                </a:solidFill>
              </a:rPr>
              <a:t>zdfv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hffhg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dfgkedg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klergkdgv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ertlhtgkk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lfkhf;ghfkg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hfkkgdhgkl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rtklgdfghk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lfhkfdhfkhfg</a:t>
            </a:r>
            <a:r>
              <a:rPr lang="en-US" altLang="en-US" sz="1100" dirty="0">
                <a:solidFill>
                  <a:srgbClr val="333F48"/>
                </a:solidFill>
              </a:rPr>
              <a:t>, </a:t>
            </a:r>
            <a:r>
              <a:rPr lang="en-US" altLang="en-US" sz="1100" dirty="0" err="1">
                <a:solidFill>
                  <a:srgbClr val="333F48"/>
                </a:solidFill>
              </a:rPr>
              <a:t>dfgdgd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hgf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hf</a:t>
            </a:r>
            <a:r>
              <a:rPr lang="en-US" altLang="en-US" sz="1100" dirty="0">
                <a:solidFill>
                  <a:srgbClr val="333F48"/>
                </a:solidFill>
              </a:rPr>
              <a:t> h </a:t>
            </a:r>
            <a:r>
              <a:rPr lang="en-US" altLang="en-US" sz="1100" dirty="0" err="1">
                <a:solidFill>
                  <a:srgbClr val="333F48"/>
                </a:solidFill>
              </a:rPr>
              <a:t>gd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fgdklhkldfg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fhkdflty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othlfghkfg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rfthlrdhldrkt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yhkfldrtptr;h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’;g </a:t>
            </a:r>
            <a:r>
              <a:rPr lang="en-US" altLang="en-US" sz="1100" dirty="0" err="1">
                <a:solidFill>
                  <a:srgbClr val="333F48"/>
                </a:solidFill>
              </a:rPr>
              <a:t>fdrllgf</a:t>
            </a:r>
            <a:r>
              <a:rPr lang="en-US" altLang="en-US" sz="1100" dirty="0">
                <a:solidFill>
                  <a:srgbClr val="333F48"/>
                </a:solidFill>
              </a:rPr>
              <a:t>’;</a:t>
            </a:r>
            <a:r>
              <a:rPr lang="en-US" altLang="en-US" sz="1100" dirty="0" err="1">
                <a:solidFill>
                  <a:srgbClr val="333F48"/>
                </a:solidFill>
              </a:rPr>
              <a:t>gadkfsdkfsd;kfdkf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vfsfs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sddfak</a:t>
            </a:r>
            <a:r>
              <a:rPr lang="en-US" altLang="en-US" sz="1100" dirty="0">
                <a:solidFill>
                  <a:srgbClr val="333F48"/>
                </a:solidFill>
              </a:rPr>
              <a:t> da </a:t>
            </a:r>
            <a:r>
              <a:rPr lang="en-US" altLang="en-US" sz="1100" dirty="0" err="1">
                <a:solidFill>
                  <a:srgbClr val="333F48"/>
                </a:solidFill>
              </a:rPr>
              <a:t>sdfk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  <a:r>
              <a:rPr lang="en-US" altLang="en-US" sz="1100" dirty="0" err="1">
                <a:solidFill>
                  <a:srgbClr val="333F48"/>
                </a:solidFill>
              </a:rPr>
              <a:t>Digfig</a:t>
            </a:r>
            <a:r>
              <a:rPr lang="en-US" altLang="en-US" sz="1100" dirty="0">
                <a:solidFill>
                  <a:srgbClr val="333F48"/>
                </a:solidFill>
              </a:rPr>
              <a:t> as </a:t>
            </a:r>
            <a:r>
              <a:rPr lang="en-US" altLang="en-US" sz="1100" dirty="0" err="1">
                <a:solidFill>
                  <a:srgbClr val="333F48"/>
                </a:solidFill>
              </a:rPr>
              <a:t>dfkkdasf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zdisfdlfsdg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ldfkgsdfgn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sdkfsdfg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fghdf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cxvg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xdfdfljsd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dfk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sfdgdf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ksdf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ssd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fsdkfsdk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fdgas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dfkUkdasf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. </a:t>
            </a:r>
          </a:p>
        </p:txBody>
      </p:sp>
      <p:sp>
        <p:nvSpPr>
          <p:cNvPr id="31" name="Rectangle 35">
            <a:extLst>
              <a:ext uri="{FF2B5EF4-FFF2-40B4-BE49-F238E27FC236}">
                <a16:creationId xmlns:a16="http://schemas.microsoft.com/office/drawing/2014/main" id="{E050BF01-48FA-1D6F-E23A-CD06724BD8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9180437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B00917C9-BFD6-0355-BDDC-1BBF0828E0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33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Rectangle 37">
            <a:extLst>
              <a:ext uri="{FF2B5EF4-FFF2-40B4-BE49-F238E27FC236}">
                <a16:creationId xmlns:a16="http://schemas.microsoft.com/office/drawing/2014/main" id="{5EB4550A-C771-F8DD-C6A0-03F1FC72A7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11991769"/>
            <a:ext cx="2438400" cy="2724585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Line 38">
            <a:extLst>
              <a:ext uri="{FF2B5EF4-FFF2-40B4-BE49-F238E27FC236}">
                <a16:creationId xmlns:a16="http://schemas.microsoft.com/office/drawing/2014/main" id="{198409FA-B0A4-4FA1-963C-2E1CFDE65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957561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Line 39">
            <a:extLst>
              <a:ext uri="{FF2B5EF4-FFF2-40B4-BE49-F238E27FC236}">
                <a16:creationId xmlns:a16="http://schemas.microsoft.com/office/drawing/2014/main" id="{A0D651DE-42F7-D396-802F-A6EF91724C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332200" y="3321222"/>
            <a:ext cx="0" cy="13137978"/>
          </a:xfrm>
          <a:prstGeom prst="line">
            <a:avLst/>
          </a:prstGeom>
          <a:noFill/>
          <a:ln w="9525">
            <a:solidFill>
              <a:srgbClr val="333F4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Rectangle 40">
            <a:extLst>
              <a:ext uri="{FF2B5EF4-FFF2-40B4-BE49-F238E27FC236}">
                <a16:creationId xmlns:a16="http://schemas.microsoft.com/office/drawing/2014/main" id="{B381563C-5D18-C6A1-A3E9-5309B1A1B3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33701" y="9801900"/>
            <a:ext cx="2171700" cy="219456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Rectangle 43">
            <a:extLst>
              <a:ext uri="{FF2B5EF4-FFF2-40B4-BE49-F238E27FC236}">
                <a16:creationId xmlns:a16="http://schemas.microsoft.com/office/drawing/2014/main" id="{0237A5C4-E532-2A9C-65C2-CA4B3BB8A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8919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Rectangle 44">
            <a:extLst>
              <a:ext uri="{FF2B5EF4-FFF2-40B4-BE49-F238E27FC236}">
                <a16:creationId xmlns:a16="http://schemas.microsoft.com/office/drawing/2014/main" id="{97EDBEC3-FD89-4C8D-9F4C-DE7F2A2568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33840" y="9055480"/>
            <a:ext cx="1600200" cy="2803820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Rectangle 45">
            <a:extLst>
              <a:ext uri="{FF2B5EF4-FFF2-40B4-BE49-F238E27FC236}">
                <a16:creationId xmlns:a16="http://schemas.microsoft.com/office/drawing/2014/main" id="{7FC725A7-3FD6-89EC-3886-9BBB3FAFF7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7900" y="3322491"/>
            <a:ext cx="2057400" cy="4110253"/>
          </a:xfrm>
          <a:prstGeom prst="rect">
            <a:avLst/>
          </a:prstGeom>
          <a:solidFill>
            <a:srgbClr val="F0F4F6"/>
          </a:solidFill>
          <a:ln w="9525">
            <a:solidFill>
              <a:srgbClr val="233C7A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Text Box 56">
            <a:extLst>
              <a:ext uri="{FF2B5EF4-FFF2-40B4-BE49-F238E27FC236}">
                <a16:creationId xmlns:a16="http://schemas.microsoft.com/office/drawing/2014/main" id="{1E534221-31E5-6C39-7F50-0FF8738A1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1" y="3322494"/>
            <a:ext cx="4914900" cy="12458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indent="3317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07988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40000"/>
              </a:spcAft>
            </a:pPr>
            <a:r>
              <a:rPr lang="en-US" altLang="en-US" sz="1200" dirty="0">
                <a:solidFill>
                  <a:srgbClr val="333F48"/>
                </a:solidFill>
              </a:rPr>
              <a:t>A </a:t>
            </a:r>
            <a:r>
              <a:rPr lang="en-US" altLang="en-US" sz="1200" dirty="0" err="1">
                <a:solidFill>
                  <a:srgbClr val="333F48"/>
                </a:solidFill>
              </a:rPr>
              <a:t>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gddfk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sdfljsdfs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&lt;&gt;./z </a:t>
            </a:r>
            <a:r>
              <a:rPr lang="en-US" altLang="en-US" sz="1200" dirty="0" err="1">
                <a:solidFill>
                  <a:srgbClr val="333F48"/>
                </a:solidFill>
              </a:rPr>
              <a:t>disfdlfsdg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ldfk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gsdfgn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iyugg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revisional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sdflasm,b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bnmb</a:t>
            </a:r>
            <a:r>
              <a:rPr lang="en-US" altLang="en-US" sz="1200" dirty="0">
                <a:solidFill>
                  <a:srgbClr val="333F48"/>
                </a:solidFill>
              </a:rPr>
              <a:t> nm </a:t>
            </a:r>
            <a:r>
              <a:rPr lang="en-US" altLang="en-US" sz="1200" dirty="0" err="1">
                <a:solidFill>
                  <a:srgbClr val="333F48"/>
                </a:solidFill>
              </a:rPr>
              <a:t>bvnm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vhjfhjfhjkgm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soomer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kfdkf</a:t>
            </a:r>
            <a:r>
              <a:rPr lang="en-US" altLang="en-US" sz="1200" dirty="0">
                <a:solidFill>
                  <a:srgbClr val="333F48"/>
                </a:solidFill>
              </a:rPr>
              <a:t> s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dfg</a:t>
            </a:r>
            <a:r>
              <a:rPr lang="en-US" altLang="en-US" sz="1200" dirty="0">
                <a:solidFill>
                  <a:srgbClr val="333F48"/>
                </a:solidFill>
              </a:rPr>
              <a:t> as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hjfsdfllsdf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d 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sdflasSdfkjsdfdfs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alsefksdf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sdkfsdfgsdljslfsdfjsdfls</a:t>
            </a:r>
            <a:r>
              <a:rPr lang="en-US" altLang="en-US" sz="1200" dirty="0">
                <a:solidFill>
                  <a:srgbClr val="333F48"/>
                </a:solidFill>
              </a:rPr>
              <a:t>   </a:t>
            </a:r>
            <a:r>
              <a:rPr lang="en-US" altLang="en-US" sz="1200" dirty="0" err="1">
                <a:solidFill>
                  <a:srgbClr val="333F48"/>
                </a:solidFill>
              </a:rPr>
              <a:t>dfkasdfljsdfsdjfsdjlf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sk</a:t>
            </a:r>
            <a:r>
              <a:rPr lang="en-US" altLang="en-US" sz="1200" dirty="0">
                <a:solidFill>
                  <a:srgbClr val="333F48"/>
                </a:solidFill>
              </a:rPr>
              <a:t>; </a:t>
            </a:r>
            <a:r>
              <a:rPr lang="en-US" altLang="en-US" sz="1200" dirty="0" err="1">
                <a:solidFill>
                  <a:srgbClr val="333F48"/>
                </a:solidFill>
              </a:rPr>
              <a:t>dfk</a:t>
            </a:r>
            <a:r>
              <a:rPr lang="en-US" altLang="en-US" sz="1200" dirty="0">
                <a:solidFill>
                  <a:srgbClr val="333F48"/>
                </a:solidFill>
              </a:rPr>
              <a:t>  </a:t>
            </a:r>
            <a:r>
              <a:rPr lang="en-US" altLang="en-US" sz="1200" dirty="0" err="1">
                <a:solidFill>
                  <a:srgbClr val="333F48"/>
                </a:solidFill>
              </a:rPr>
              <a:t>adkfsdkfsd;kfdkf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sfdgdf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dskfasdklfsd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ksdf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shlierdsd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fsdkfsdk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fdgas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dfkUkdasf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zdisfdlfsdg;ldfkgsdfgn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sdfllsdf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sdlfs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sdfgl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sflglqiok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dowersw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fskdf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xvkl;sdfg</a:t>
            </a:r>
            <a:r>
              <a:rPr lang="en-US" altLang="en-US" sz="1200" dirty="0">
                <a:solidFill>
                  <a:srgbClr val="333F48"/>
                </a:solidFill>
              </a:rPr>
              <a:t> </a:t>
            </a:r>
            <a:r>
              <a:rPr lang="en-US" altLang="en-US" sz="1200" dirty="0" err="1">
                <a:solidFill>
                  <a:srgbClr val="333F48"/>
                </a:solidFill>
              </a:rPr>
              <a:t>sdflas</a:t>
            </a:r>
            <a:r>
              <a:rPr lang="en-US" altLang="en-US" sz="1200" dirty="0">
                <a:solidFill>
                  <a:srgbClr val="333F48"/>
                </a:solidFill>
              </a:rPr>
              <a:t>.</a:t>
            </a:r>
          </a:p>
        </p:txBody>
      </p:sp>
      <p:sp>
        <p:nvSpPr>
          <p:cNvPr id="41" name="Text Box 11">
            <a:extLst>
              <a:ext uri="{FF2B5EF4-FFF2-40B4-BE49-F238E27FC236}">
                <a16:creationId xmlns:a16="http://schemas.microsoft.com/office/drawing/2014/main" id="{D211373B-9405-065B-3AD1-55BBEB32E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73501" y="12969445"/>
            <a:ext cx="4061460" cy="443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3048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609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609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457200" indent="-457200">
              <a:spcBef>
                <a:spcPct val="50000"/>
              </a:spcBef>
              <a:buBlip>
                <a:blip r:embed="rId2"/>
              </a:buBlip>
            </a:pPr>
            <a:r>
              <a:rPr lang="en-US" altLang="en-US" sz="3200" b="1" dirty="0">
                <a:solidFill>
                  <a:srgbClr val="002855"/>
                </a:solidFill>
                <a:latin typeface="Arial Black" panose="020B0604020202020204" pitchFamily="34" charset="0"/>
                <a:cs typeface="Arial Black" panose="020B0604020202020204" pitchFamily="34" charset="0"/>
              </a:rPr>
              <a:t>CONCLUSIONS</a:t>
            </a:r>
          </a:p>
        </p:txBody>
      </p:sp>
      <p:sp>
        <p:nvSpPr>
          <p:cNvPr id="42" name="Text Box 20">
            <a:extLst>
              <a:ext uri="{FF2B5EF4-FFF2-40B4-BE49-F238E27FC236}">
                <a16:creationId xmlns:a16="http://schemas.microsoft.com/office/drawing/2014/main" id="{C44A0746-4EFA-D03A-D6F8-DFE2B24EA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91" y="12087214"/>
            <a:ext cx="4914900" cy="5367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60954" tIns="30478" rIns="60954" bIns="30478">
            <a:spAutoFit/>
          </a:bodyPr>
          <a:lstStyle>
            <a:lvl1pPr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460375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6096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9144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1219200" defTabSz="384175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16764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1336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25908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048000" defTabSz="3841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lnSpc>
                <a:spcPct val="90000"/>
              </a:lnSpc>
              <a:spcAft>
                <a:spcPct val="50000"/>
              </a:spcAft>
            </a:pPr>
            <a:r>
              <a:rPr lang="en-US" altLang="en-US" sz="1100" b="1" dirty="0">
                <a:solidFill>
                  <a:srgbClr val="333F48"/>
                </a:solidFill>
              </a:rPr>
              <a:t>Figure 1</a:t>
            </a:r>
            <a:r>
              <a:rPr lang="en-US" altLang="en-US" sz="1100" dirty="0">
                <a:solidFill>
                  <a:srgbClr val="333F48"/>
                </a:solidFill>
              </a:rPr>
              <a:t>. A </a:t>
            </a:r>
            <a:r>
              <a:rPr lang="en-US" altLang="en-US" sz="1100" dirty="0" err="1">
                <a:solidFill>
                  <a:srgbClr val="333F48"/>
                </a:solidFill>
              </a:rPr>
              <a:t>bcdefg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hijkl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mnopqrst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uvwxyz</a:t>
            </a:r>
            <a:r>
              <a:rPr lang="en-US" altLang="en-US" sz="1100" dirty="0">
                <a:solidFill>
                  <a:srgbClr val="333F48"/>
                </a:solidFill>
              </a:rPr>
              <a:t>. Now </a:t>
            </a:r>
            <a:r>
              <a:rPr lang="en-US" altLang="en-US" sz="1100" dirty="0" err="1">
                <a:solidFill>
                  <a:srgbClr val="333F48"/>
                </a:solidFill>
              </a:rPr>
              <a:t>dowerne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Fdgdffgjk;serj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gfjg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dnnoereious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dgv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ddklrgdkfg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dogyertlht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gkklfkh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f;ghfkgh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sdfgl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sflglqiok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douserwer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fskdf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xvkl;sdfg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sdflas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Sdfkjsdfdfs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alsefksdf</a:t>
            </a:r>
            <a:r>
              <a:rPr lang="en-US" altLang="en-US" sz="1100" dirty="0">
                <a:solidFill>
                  <a:srgbClr val="333F48"/>
                </a:solidFill>
              </a:rPr>
              <a:t>  </a:t>
            </a:r>
            <a:r>
              <a:rPr lang="en-US" altLang="en-US" sz="1100" dirty="0" err="1">
                <a:solidFill>
                  <a:srgbClr val="333F48"/>
                </a:solidFill>
              </a:rPr>
              <a:t>sdkfsdfgs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dljslfsdfjsdfls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dfkasdflj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sdfsdjfsdjlf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sdk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snmoubrek</a:t>
            </a:r>
            <a:r>
              <a:rPr lang="en-US" altLang="en-US" sz="1100" dirty="0">
                <a:solidFill>
                  <a:srgbClr val="333F48"/>
                </a:solidFill>
              </a:rPr>
              <a:t>; </a:t>
            </a:r>
            <a:r>
              <a:rPr lang="en-US" altLang="en-US" sz="1100" dirty="0" err="1">
                <a:solidFill>
                  <a:srgbClr val="333F48"/>
                </a:solidFill>
              </a:rPr>
              <a:t>derfouck</a:t>
            </a:r>
            <a:r>
              <a:rPr lang="en-US" altLang="en-US" sz="1100" dirty="0">
                <a:solidFill>
                  <a:srgbClr val="333F48"/>
                </a:solidFill>
              </a:rPr>
              <a:t>. The </a:t>
            </a:r>
            <a:r>
              <a:rPr lang="en-US" altLang="en-US" sz="1100" dirty="0" err="1">
                <a:solidFill>
                  <a:srgbClr val="333F48"/>
                </a:solidFill>
              </a:rPr>
              <a:t>fonca</a:t>
            </a:r>
            <a:r>
              <a:rPr lang="en-US" altLang="en-US" sz="1100" dirty="0">
                <a:solidFill>
                  <a:srgbClr val="333F48"/>
                </a:solidFill>
              </a:rPr>
              <a:t> is in the </a:t>
            </a:r>
            <a:r>
              <a:rPr lang="en-US" altLang="en-US" sz="1100" dirty="0" err="1">
                <a:solidFill>
                  <a:srgbClr val="333F48"/>
                </a:solidFill>
              </a:rPr>
              <a:t>boumdlf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songome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  <a:r>
              <a:rPr lang="en-US" altLang="en-US" sz="1100" dirty="0" err="1">
                <a:solidFill>
                  <a:srgbClr val="333F48"/>
                </a:solidFill>
              </a:rPr>
              <a:t>skdjfosoetn</a:t>
            </a:r>
            <a:r>
              <a:rPr lang="en-US" altLang="en-US" sz="1100" dirty="0">
                <a:solidFill>
                  <a:srgbClr val="333F48"/>
                </a:solidFill>
              </a:rPr>
              <a:t> 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9AEB027E-6F4A-F570-7BF3-A5A4289DE5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408" y="606559"/>
            <a:ext cx="4097992" cy="749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32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9</TotalTime>
  <Words>1320</Words>
  <Application>Microsoft Macintosh PowerPoint</Application>
  <PresentationFormat>Custom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Black</vt:lpstr>
      <vt:lpstr>Calibri</vt:lpstr>
      <vt:lpstr>Calibri Light</vt:lpstr>
      <vt:lpstr>Times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Burkhart, Aira</dc:creator>
  <cp:lastModifiedBy>Wilmoth, Jessica</cp:lastModifiedBy>
  <cp:revision>5</cp:revision>
  <dcterms:created xsi:type="dcterms:W3CDTF">2023-04-17T19:29:20Z</dcterms:created>
  <dcterms:modified xsi:type="dcterms:W3CDTF">2024-08-14T18:50:02Z</dcterms:modified>
</cp:coreProperties>
</file>