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4777-CE56-D9A5-CB3A-FC83A9E41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3D040C9-6AB5-7F61-095A-0321D5BD38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1A1E57-0664-EDE8-60B6-905613EBA1F2}"/>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5" name="Footer Placeholder 4">
            <a:extLst>
              <a:ext uri="{FF2B5EF4-FFF2-40B4-BE49-F238E27FC236}">
                <a16:creationId xmlns:a16="http://schemas.microsoft.com/office/drawing/2014/main" id="{75554F33-2CF1-6577-D150-61D82EB99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0AAA4-980F-78F3-2918-5F9C0FC42FD1}"/>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2359783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5F2A1-BFA7-BC75-EC81-5D1EF679B5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AF87499-C1C1-D6C6-C9B3-4F9142B751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AAC74-E507-7F87-6965-B51AEEC5A3E8}"/>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5" name="Footer Placeholder 4">
            <a:extLst>
              <a:ext uri="{FF2B5EF4-FFF2-40B4-BE49-F238E27FC236}">
                <a16:creationId xmlns:a16="http://schemas.microsoft.com/office/drawing/2014/main" id="{F1262F24-1F44-772E-35E3-8511FC3ED7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D6F486-E990-D9F5-EAB9-7243A88EE872}"/>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83539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0FA965-A1FC-8E1B-CC77-3964EDE071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61ED46-2D77-98A4-E09C-A0E04E9CE2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21BD85-18F3-9518-7B87-662BA060944C}"/>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5" name="Footer Placeholder 4">
            <a:extLst>
              <a:ext uri="{FF2B5EF4-FFF2-40B4-BE49-F238E27FC236}">
                <a16:creationId xmlns:a16="http://schemas.microsoft.com/office/drawing/2014/main" id="{3408A43E-3B77-3224-F49B-D8A2132FBE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148EE2-FE49-4567-01FC-CF8F0522E812}"/>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117764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0B387-268F-338E-86AA-3B8D5B47CC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7FE0DE-9FBD-EA46-7417-170FE63567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2EAC8-678B-1D7D-A002-2E58131DD042}"/>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5" name="Footer Placeholder 4">
            <a:extLst>
              <a:ext uri="{FF2B5EF4-FFF2-40B4-BE49-F238E27FC236}">
                <a16:creationId xmlns:a16="http://schemas.microsoft.com/office/drawing/2014/main" id="{89A43F2D-D99B-CCE6-72CC-AC3BEFBEB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5EA1B9-F2F0-C369-8656-912C56723B81}"/>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189021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D157-E527-1FA8-79FA-4C841CD14E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54C4C3-ABCE-F5BC-70DB-98E0A29BC61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A40210-14BC-C24B-9350-C4F1D7D5C5FA}"/>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5" name="Footer Placeholder 4">
            <a:extLst>
              <a:ext uri="{FF2B5EF4-FFF2-40B4-BE49-F238E27FC236}">
                <a16:creationId xmlns:a16="http://schemas.microsoft.com/office/drawing/2014/main" id="{F1A8B3DE-E2A2-319A-7EAF-D1148608C0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2EB6B-385F-8865-AAAB-8122AB88A1CD}"/>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3592131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91F1E-EEC5-276B-1766-9106DC272E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99AF5B-B7F6-D72E-92C1-DB243057AD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8A3D9F-0EEC-08EB-9072-67E7725E6E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3CE0CE2-1759-D4FE-154E-EC1A0DA3F0C8}"/>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6" name="Footer Placeholder 5">
            <a:extLst>
              <a:ext uri="{FF2B5EF4-FFF2-40B4-BE49-F238E27FC236}">
                <a16:creationId xmlns:a16="http://schemas.microsoft.com/office/drawing/2014/main" id="{70470748-2AAD-2053-04FA-698AA7FDDF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532577-C7F4-AC89-FD8F-8F1ED4C7A0FD}"/>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404276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3ADF4-7805-E145-E28D-D6B6CC088F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DAED78-8CD4-DFB2-04EB-337580E008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0325A8-F6D8-0860-C07B-9E8C86AD9A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697325-B747-A41C-F58E-4CDA983EC0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3B60F4-0BBB-F87F-1163-E57F174B17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562896-BFAE-6243-E91E-6BB3AD7534C9}"/>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8" name="Footer Placeholder 7">
            <a:extLst>
              <a:ext uri="{FF2B5EF4-FFF2-40B4-BE49-F238E27FC236}">
                <a16:creationId xmlns:a16="http://schemas.microsoft.com/office/drawing/2014/main" id="{198C2357-9C0D-A7C1-8F6B-0A73FFD51BD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80C73C-A341-423A-9F27-451862D7EF8D}"/>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267753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682F0-4FDB-A054-F1E6-FA34458870D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4E7CCA-3F29-7EF6-53CE-69014A0B76F2}"/>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4" name="Footer Placeholder 3">
            <a:extLst>
              <a:ext uri="{FF2B5EF4-FFF2-40B4-BE49-F238E27FC236}">
                <a16:creationId xmlns:a16="http://schemas.microsoft.com/office/drawing/2014/main" id="{0DE802C8-0764-6179-440B-1028C3A80EE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E3B9529-3315-336F-0D86-B80E03E70351}"/>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1990173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888B27-613D-A619-BA1C-EF7A3F9562F0}"/>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3" name="Footer Placeholder 2">
            <a:extLst>
              <a:ext uri="{FF2B5EF4-FFF2-40B4-BE49-F238E27FC236}">
                <a16:creationId xmlns:a16="http://schemas.microsoft.com/office/drawing/2014/main" id="{DD50B451-7909-1F10-D0A5-713495EA74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1252FC-FF7A-293C-1F51-5949DA88B993}"/>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138195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D95BF-921E-CD72-1E05-74FC6F650E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6DAF08-C23E-3E7D-774A-D9EF5530F5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92D773-7D54-50DE-8F48-2F7A72E94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2C256E-B681-76BA-D110-4F2D35616705}"/>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6" name="Footer Placeholder 5">
            <a:extLst>
              <a:ext uri="{FF2B5EF4-FFF2-40B4-BE49-F238E27FC236}">
                <a16:creationId xmlns:a16="http://schemas.microsoft.com/office/drawing/2014/main" id="{9B272678-ED58-F7D0-D8ED-63ABB44FA8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C7702B-EBC1-AC8B-F07B-2CBA3B50D230}"/>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1653027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604A0-FCAA-1BFF-88A8-AF58900E50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2F4BAD-6FC0-7B60-03CD-3B9B3178F6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CF0BC1-1869-6759-90C2-5709968DF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81DE5A-F051-327F-7FCA-EE41DBD870CC}"/>
              </a:ext>
            </a:extLst>
          </p:cNvPr>
          <p:cNvSpPr>
            <a:spLocks noGrp="1"/>
          </p:cNvSpPr>
          <p:nvPr>
            <p:ph type="dt" sz="half" idx="10"/>
          </p:nvPr>
        </p:nvSpPr>
        <p:spPr/>
        <p:txBody>
          <a:bodyPr/>
          <a:lstStyle/>
          <a:p>
            <a:fld id="{54592701-1733-3B43-B5EA-091D5693175B}" type="datetimeFigureOut">
              <a:rPr lang="en-US" smtClean="0"/>
              <a:t>8/19/25</a:t>
            </a:fld>
            <a:endParaRPr lang="en-US"/>
          </a:p>
        </p:txBody>
      </p:sp>
      <p:sp>
        <p:nvSpPr>
          <p:cNvPr id="6" name="Footer Placeholder 5">
            <a:extLst>
              <a:ext uri="{FF2B5EF4-FFF2-40B4-BE49-F238E27FC236}">
                <a16:creationId xmlns:a16="http://schemas.microsoft.com/office/drawing/2014/main" id="{C943C7C7-E032-3C4F-6C28-5A2169336F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986319-82EA-CA3E-5783-6666F3F93179}"/>
              </a:ext>
            </a:extLst>
          </p:cNvPr>
          <p:cNvSpPr>
            <a:spLocks noGrp="1"/>
          </p:cNvSpPr>
          <p:nvPr>
            <p:ph type="sldNum" sz="quarter" idx="12"/>
          </p:nvPr>
        </p:nvSpPr>
        <p:spPr/>
        <p:txBody>
          <a:bodyPr/>
          <a:lstStyle/>
          <a:p>
            <a:fld id="{AA812DFF-FC97-5043-8004-67F05EF6D36D}" type="slidenum">
              <a:rPr lang="en-US" smtClean="0"/>
              <a:t>‹#›</a:t>
            </a:fld>
            <a:endParaRPr lang="en-US"/>
          </a:p>
        </p:txBody>
      </p:sp>
    </p:spTree>
    <p:extLst>
      <p:ext uri="{BB962C8B-B14F-4D97-AF65-F5344CB8AC3E}">
        <p14:creationId xmlns:p14="http://schemas.microsoft.com/office/powerpoint/2010/main" val="708947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097111-6740-0C63-F1DC-DBDD27027D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EBDACD-EF43-727A-476D-1D6A543B4C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9AA8EC-3C03-6D5B-F587-DC32062A49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592701-1733-3B43-B5EA-091D5693175B}" type="datetimeFigureOut">
              <a:rPr lang="en-US" smtClean="0"/>
              <a:t>8/19/25</a:t>
            </a:fld>
            <a:endParaRPr lang="en-US"/>
          </a:p>
        </p:txBody>
      </p:sp>
      <p:sp>
        <p:nvSpPr>
          <p:cNvPr id="5" name="Footer Placeholder 4">
            <a:extLst>
              <a:ext uri="{FF2B5EF4-FFF2-40B4-BE49-F238E27FC236}">
                <a16:creationId xmlns:a16="http://schemas.microsoft.com/office/drawing/2014/main" id="{BAC0CAFC-58CC-5936-2692-1BB682788E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6585C0F-ECBD-6060-7778-279AEB9DDB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812DFF-FC97-5043-8004-67F05EF6D36D}" type="slidenum">
              <a:rPr lang="en-US" smtClean="0"/>
              <a:t>‹#›</a:t>
            </a:fld>
            <a:endParaRPr lang="en-US"/>
          </a:p>
        </p:txBody>
      </p:sp>
    </p:spTree>
    <p:extLst>
      <p:ext uri="{BB962C8B-B14F-4D97-AF65-F5344CB8AC3E}">
        <p14:creationId xmlns:p14="http://schemas.microsoft.com/office/powerpoint/2010/main" val="2443207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kA1dL6NqVyw" TargetMode="External"/><Relationship Id="rId2" Type="http://schemas.openxmlformats.org/officeDocument/2006/relationships/hyperlink" Target="https://videocast.nih.gov/pdf/ohrp_appendix_belmont_report_vol_2.pdf" TargetMode="External"/><Relationship Id="rId1" Type="http://schemas.openxmlformats.org/officeDocument/2006/relationships/slideLayout" Target="../slideLayouts/slideLayout2.xml"/><Relationship Id="rId4" Type="http://schemas.openxmlformats.org/officeDocument/2006/relationships/hyperlink" Target="http://www.nwabr.org/teacher-center/humans-research#over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deocast.nih.gov/pdf/ohrp_appendix_belmont_report_vol_2.pdf" TargetMode="External"/><Relationship Id="rId2" Type="http://schemas.openxmlformats.org/officeDocument/2006/relationships/hyperlink" Target="https://health.wvu.edu/hsta/resources/teachers/curriculum/" TargetMode="External"/><Relationship Id="rId1" Type="http://schemas.openxmlformats.org/officeDocument/2006/relationships/slideLayout" Target="../slideLayouts/slideLayout2.xml"/><Relationship Id="rId5" Type="http://schemas.openxmlformats.org/officeDocument/2006/relationships/hyperlink" Target="https://journals.lww.com/dccnjournal/fulltext/2010/07000/a_brief_review_of_the_belmont_report.7.aspx" TargetMode="External"/><Relationship Id="rId4" Type="http://schemas.openxmlformats.org/officeDocument/2006/relationships/hyperlink" Target="https://www.hhs.gov/ohrp/sites/default/files/the-belmont-report-508c_FINAL.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844B9-3CCB-2693-BDAE-D4AD7DCE19F7}"/>
              </a:ext>
            </a:extLst>
          </p:cNvPr>
          <p:cNvSpPr>
            <a:spLocks noGrp="1"/>
          </p:cNvSpPr>
          <p:nvPr>
            <p:ph type="ctrTitle"/>
          </p:nvPr>
        </p:nvSpPr>
        <p:spPr>
          <a:xfrm>
            <a:off x="1608082" y="4002197"/>
            <a:ext cx="9144000" cy="2387600"/>
          </a:xfrm>
        </p:spPr>
        <p:txBody>
          <a:bodyPr>
            <a:noAutofit/>
          </a:bodyPr>
          <a:lstStyle/>
          <a:p>
            <a:r>
              <a:rPr lang="en-US" sz="3000" b="1" u="sng" dirty="0"/>
              <a:t>Lesson 2: Ethics/CITI Training and Activities</a:t>
            </a:r>
            <a:br>
              <a:rPr lang="en-US" sz="3000" b="1" u="sng" dirty="0"/>
            </a:br>
            <a:r>
              <a:rPr lang="en-US" sz="3000" i="1" dirty="0"/>
              <a:t> </a:t>
            </a:r>
            <a:br>
              <a:rPr lang="en-US" sz="3000" dirty="0"/>
            </a:br>
            <a:r>
              <a:rPr lang="en-US" sz="3000" i="1" dirty="0"/>
              <a:t>Summary</a:t>
            </a:r>
            <a:r>
              <a:rPr lang="en-US" sz="3000" dirty="0"/>
              <a:t>: Students will be introduced/re-introduced to ethics training and CITI training. Students will complete lab safety training as well as their first hands-on activity. After a fun icebreaker, today’s goal is to register freshmen for CITI training. Once registered, you will begin completing the assigned modules. While freshmen are completing CITI training, upperclassmen can choose between assisting freshmen in completing CITI training or completing the case study exercise.</a:t>
            </a:r>
            <a:br>
              <a:rPr lang="en-US" sz="3000" dirty="0"/>
            </a:br>
            <a:r>
              <a:rPr lang="en-US" sz="3000" dirty="0"/>
              <a:t> </a:t>
            </a:r>
            <a:br>
              <a:rPr lang="en-US" sz="3000" dirty="0"/>
            </a:br>
            <a:endParaRPr lang="en-US" sz="3000" dirty="0"/>
          </a:p>
        </p:txBody>
      </p:sp>
    </p:spTree>
    <p:extLst>
      <p:ext uri="{BB962C8B-B14F-4D97-AF65-F5344CB8AC3E}">
        <p14:creationId xmlns:p14="http://schemas.microsoft.com/office/powerpoint/2010/main" val="2870353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31C2C-525D-3862-559C-8326ED23DCBF}"/>
              </a:ext>
            </a:extLst>
          </p:cNvPr>
          <p:cNvSpPr>
            <a:spLocks noGrp="1"/>
          </p:cNvSpPr>
          <p:nvPr>
            <p:ph type="title"/>
          </p:nvPr>
        </p:nvSpPr>
        <p:spPr/>
        <p:txBody>
          <a:bodyPr/>
          <a:lstStyle/>
          <a:p>
            <a:r>
              <a:rPr lang="en-US" b="1" i="1" dirty="0"/>
              <a:t>New HSTA Students: CITI Training</a:t>
            </a:r>
            <a:br>
              <a:rPr lang="en-US" b="1" i="1" dirty="0"/>
            </a:br>
            <a:endParaRPr lang="en-US" dirty="0"/>
          </a:p>
        </p:txBody>
      </p:sp>
      <p:sp>
        <p:nvSpPr>
          <p:cNvPr id="3" name="Content Placeholder 2">
            <a:extLst>
              <a:ext uri="{FF2B5EF4-FFF2-40B4-BE49-F238E27FC236}">
                <a16:creationId xmlns:a16="http://schemas.microsoft.com/office/drawing/2014/main" id="{383149F0-53A0-C5D0-97BC-B7E03D8BE8FF}"/>
              </a:ext>
            </a:extLst>
          </p:cNvPr>
          <p:cNvSpPr>
            <a:spLocks noGrp="1"/>
          </p:cNvSpPr>
          <p:nvPr>
            <p:ph idx="1"/>
          </p:nvPr>
        </p:nvSpPr>
        <p:spPr/>
        <p:txBody>
          <a:bodyPr>
            <a:normAutofit fontScale="92500" lnSpcReduction="10000"/>
          </a:bodyPr>
          <a:lstStyle/>
          <a:p>
            <a:pPr fontAlgn="base"/>
            <a:r>
              <a:rPr lang="en-US" dirty="0"/>
              <a:t>CITI training stands for Collaborative Institutional Training Initiative or CITI.  It is a college level ethics training that all researchers affiliated with a university or Institution must complete before beginning any research. It teaches why we must have training so that studies like Tuskegee, </a:t>
            </a:r>
            <a:r>
              <a:rPr lang="en-US" dirty="0" err="1"/>
              <a:t>Willowbrook</a:t>
            </a:r>
            <a:r>
              <a:rPr lang="en-US" dirty="0"/>
              <a:t>, or Nazi experiments never occur again.  </a:t>
            </a:r>
            <a:r>
              <a:rPr lang="en-US" b="1" dirty="0"/>
              <a:t>Everyone must complete the training during </a:t>
            </a:r>
            <a:r>
              <a:rPr lang="en-US" b="1"/>
              <a:t>their freshman </a:t>
            </a:r>
            <a:r>
              <a:rPr lang="en-US" b="1" dirty="0"/>
              <a:t>year. </a:t>
            </a:r>
            <a:r>
              <a:rPr lang="en-US" dirty="0"/>
              <a:t>This training is good for four years. </a:t>
            </a:r>
          </a:p>
          <a:p>
            <a:pPr marL="0" indent="0" fontAlgn="base">
              <a:buNone/>
            </a:pPr>
            <a:endParaRPr lang="en-US" dirty="0"/>
          </a:p>
          <a:p>
            <a:pPr fontAlgn="base"/>
            <a:r>
              <a:rPr lang="en-US" dirty="0"/>
              <a:t>Once students complete the training, email the certificate to the Field Site Coordinator. </a:t>
            </a:r>
          </a:p>
          <a:p>
            <a:pPr fontAlgn="base"/>
            <a:r>
              <a:rPr lang="en-US" b="1" dirty="0"/>
              <a:t>Due October 17, 2025.</a:t>
            </a:r>
            <a:r>
              <a:rPr lang="en-US" dirty="0"/>
              <a:t> </a:t>
            </a:r>
          </a:p>
          <a:p>
            <a:endParaRPr lang="en-US" dirty="0"/>
          </a:p>
        </p:txBody>
      </p:sp>
    </p:spTree>
    <p:extLst>
      <p:ext uri="{BB962C8B-B14F-4D97-AF65-F5344CB8AC3E}">
        <p14:creationId xmlns:p14="http://schemas.microsoft.com/office/powerpoint/2010/main" val="2533603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0F212-2D11-8F72-C69C-2AF0D603F07C}"/>
              </a:ext>
            </a:extLst>
          </p:cNvPr>
          <p:cNvSpPr>
            <a:spLocks noGrp="1"/>
          </p:cNvSpPr>
          <p:nvPr>
            <p:ph type="title"/>
          </p:nvPr>
        </p:nvSpPr>
        <p:spPr/>
        <p:txBody>
          <a:bodyPr/>
          <a:lstStyle/>
          <a:p>
            <a:r>
              <a:rPr lang="en-US" i="1" dirty="0"/>
              <a:t>Objectives</a:t>
            </a:r>
            <a:r>
              <a:rPr lang="en-US" dirty="0"/>
              <a:t>:</a:t>
            </a:r>
            <a:br>
              <a:rPr lang="en-US" dirty="0"/>
            </a:br>
            <a:endParaRPr lang="en-US" dirty="0"/>
          </a:p>
        </p:txBody>
      </p:sp>
      <p:sp>
        <p:nvSpPr>
          <p:cNvPr id="3" name="Content Placeholder 2">
            <a:extLst>
              <a:ext uri="{FF2B5EF4-FFF2-40B4-BE49-F238E27FC236}">
                <a16:creationId xmlns:a16="http://schemas.microsoft.com/office/drawing/2014/main" id="{4A22346B-13AD-5A76-D9D9-F88C7961F772}"/>
              </a:ext>
            </a:extLst>
          </p:cNvPr>
          <p:cNvSpPr>
            <a:spLocks noGrp="1"/>
          </p:cNvSpPr>
          <p:nvPr>
            <p:ph idx="1"/>
          </p:nvPr>
        </p:nvSpPr>
        <p:spPr/>
        <p:txBody>
          <a:bodyPr>
            <a:normAutofit fontScale="70000" lnSpcReduction="20000"/>
          </a:bodyPr>
          <a:lstStyle/>
          <a:p>
            <a:pPr lvl="0"/>
            <a:r>
              <a:rPr lang="en-US" b="1" dirty="0"/>
              <a:t>Complete an icebreaker activity to explore working in a group and leadership.</a:t>
            </a:r>
            <a:endParaRPr lang="en-US" dirty="0"/>
          </a:p>
          <a:p>
            <a:pPr lvl="0"/>
            <a:r>
              <a:rPr lang="en-US" dirty="0"/>
              <a:t>Complete Ethics Training</a:t>
            </a:r>
          </a:p>
          <a:p>
            <a:pPr lvl="1"/>
            <a:r>
              <a:rPr lang="en-US" dirty="0"/>
              <a:t>Deliver a PowerPoint presentation on ethics</a:t>
            </a:r>
          </a:p>
          <a:p>
            <a:pPr lvl="1"/>
            <a:r>
              <a:rPr lang="en-US" dirty="0"/>
              <a:t>Complete an ethics case study exercise</a:t>
            </a:r>
          </a:p>
          <a:p>
            <a:pPr lvl="0"/>
            <a:r>
              <a:rPr lang="en-US" dirty="0"/>
              <a:t>Complete the ethics contract. </a:t>
            </a:r>
            <a:r>
              <a:rPr lang="en-US" b="1" i="1" dirty="0"/>
              <a:t>This contract will be emailed to students individually through REDCap.</a:t>
            </a:r>
            <a:endParaRPr lang="en-US" dirty="0"/>
          </a:p>
          <a:p>
            <a:pPr lvl="0"/>
            <a:r>
              <a:rPr lang="en-US" b="1" dirty="0"/>
              <a:t>Register freshmen for CITI Training and start on the modules:</a:t>
            </a:r>
            <a:r>
              <a:rPr lang="en-US" dirty="0"/>
              <a:t> Understand the purpose, structure, and goals of the Health Science and Technology Academy (HSTA).</a:t>
            </a:r>
          </a:p>
          <a:p>
            <a:pPr lvl="1"/>
            <a:r>
              <a:rPr lang="en-US" b="1" dirty="0"/>
              <a:t>Register freshmen (and new HSTA teachers) for CITI training.</a:t>
            </a:r>
            <a:endParaRPr lang="en-US" dirty="0"/>
          </a:p>
          <a:p>
            <a:pPr lvl="1"/>
            <a:r>
              <a:rPr lang="en-US" b="1" dirty="0"/>
              <a:t>Upperclassmen can assist freshmen with registration.</a:t>
            </a:r>
            <a:endParaRPr lang="en-US" dirty="0"/>
          </a:p>
          <a:p>
            <a:pPr lvl="1"/>
            <a:r>
              <a:rPr lang="en-US" dirty="0"/>
              <a:t>Freshmen complete as many CITI training modules as possible. </a:t>
            </a:r>
          </a:p>
          <a:p>
            <a:pPr lvl="1"/>
            <a:r>
              <a:rPr lang="en-US" dirty="0"/>
              <a:t>Email a copy of the CITI training completion certificate to the Field Site Coordinator.</a:t>
            </a:r>
          </a:p>
          <a:p>
            <a:pPr lvl="0"/>
            <a:r>
              <a:rPr lang="en-US" dirty="0"/>
              <a:t>Upperclassmen explore ethics through a case study exercise if not assisting </a:t>
            </a:r>
          </a:p>
          <a:p>
            <a:r>
              <a:rPr lang="en-US" dirty="0"/>
              <a:t>freshmen.</a:t>
            </a:r>
          </a:p>
          <a:p>
            <a:pPr marL="0" indent="0">
              <a:buNone/>
            </a:pPr>
            <a:endParaRPr lang="en-US" dirty="0"/>
          </a:p>
        </p:txBody>
      </p:sp>
    </p:spTree>
    <p:extLst>
      <p:ext uri="{BB962C8B-B14F-4D97-AF65-F5344CB8AC3E}">
        <p14:creationId xmlns:p14="http://schemas.microsoft.com/office/powerpoint/2010/main" val="694926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0705B-486B-CDF8-573B-7B283426E671}"/>
              </a:ext>
            </a:extLst>
          </p:cNvPr>
          <p:cNvSpPr>
            <a:spLocks noGrp="1"/>
          </p:cNvSpPr>
          <p:nvPr>
            <p:ph type="title"/>
          </p:nvPr>
        </p:nvSpPr>
        <p:spPr/>
        <p:txBody>
          <a:bodyPr/>
          <a:lstStyle/>
          <a:p>
            <a:r>
              <a:rPr lang="en-US" b="1" i="1" dirty="0"/>
              <a:t>Creating Research Teams</a:t>
            </a:r>
            <a:br>
              <a:rPr lang="en-US" b="1" i="1" dirty="0"/>
            </a:br>
            <a:endParaRPr lang="en-US" dirty="0"/>
          </a:p>
        </p:txBody>
      </p:sp>
      <p:sp>
        <p:nvSpPr>
          <p:cNvPr id="3" name="Content Placeholder 2">
            <a:extLst>
              <a:ext uri="{FF2B5EF4-FFF2-40B4-BE49-F238E27FC236}">
                <a16:creationId xmlns:a16="http://schemas.microsoft.com/office/drawing/2014/main" id="{ABF1ACA9-5792-F031-D4A4-8D7568B02F89}"/>
              </a:ext>
            </a:extLst>
          </p:cNvPr>
          <p:cNvSpPr>
            <a:spLocks noGrp="1"/>
          </p:cNvSpPr>
          <p:nvPr>
            <p:ph idx="1"/>
          </p:nvPr>
        </p:nvSpPr>
        <p:spPr/>
        <p:txBody>
          <a:bodyPr/>
          <a:lstStyle/>
          <a:p>
            <a:r>
              <a:rPr lang="en-US" dirty="0"/>
              <a:t>Working in teams can be challenging, as it involves managing different opinions and relying on each member to contribute effectively. Despite these difficulties, teamwork is a crucial skill for both college and future careers, where collaboration is often essential for success.</a:t>
            </a:r>
          </a:p>
          <a:p>
            <a:r>
              <a:rPr lang="en-US" dirty="0"/>
              <a:t>We recommend that students work in teams of 2-3. If any issues arise later, HSTA teacher can divide the group, with each student taking the project individually to complete it on their own.</a:t>
            </a:r>
          </a:p>
          <a:p>
            <a:endParaRPr lang="en-US" dirty="0"/>
          </a:p>
        </p:txBody>
      </p:sp>
    </p:spTree>
    <p:extLst>
      <p:ext uri="{BB962C8B-B14F-4D97-AF65-F5344CB8AC3E}">
        <p14:creationId xmlns:p14="http://schemas.microsoft.com/office/powerpoint/2010/main" val="1299312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C610A6-A41C-145A-DFEA-6B3222817AFC}"/>
              </a:ext>
            </a:extLst>
          </p:cNvPr>
          <p:cNvSpPr>
            <a:spLocks noGrp="1"/>
          </p:cNvSpPr>
          <p:nvPr>
            <p:ph idx="1"/>
          </p:nvPr>
        </p:nvSpPr>
        <p:spPr>
          <a:xfrm>
            <a:off x="838200" y="420414"/>
            <a:ext cx="10515600" cy="5756549"/>
          </a:xfrm>
        </p:spPr>
        <p:txBody>
          <a:bodyPr>
            <a:normAutofit fontScale="77500" lnSpcReduction="20000"/>
          </a:bodyPr>
          <a:lstStyle/>
          <a:p>
            <a:r>
              <a:rPr lang="en-US" dirty="0"/>
              <a:t>Why is teamwork important:</a:t>
            </a:r>
          </a:p>
          <a:p>
            <a:pPr lvl="0"/>
            <a:r>
              <a:rPr lang="en-US" b="1" dirty="0"/>
              <a:t>Collaboration Enhances Learning:</a:t>
            </a:r>
            <a:r>
              <a:rPr lang="en-US" dirty="0"/>
              <a:t> Working in teams allows high school students to pool their knowledge and skills, helping them grasp complex subjects and develop a deeper understanding of the material. This collaborative learning mirrors the group projects and study groups they'll encounter in college.</a:t>
            </a:r>
          </a:p>
          <a:p>
            <a:pPr lvl="0"/>
            <a:r>
              <a:rPr lang="en-US" b="1" dirty="0"/>
              <a:t>Developing Communication Skills:</a:t>
            </a:r>
            <a:r>
              <a:rPr lang="en-US" dirty="0"/>
              <a:t> Teamwork helps students practice clear and effective communication. These skills are essential not only for academic success but also for building strong relationships and working efficiently in college and future careers.</a:t>
            </a:r>
          </a:p>
          <a:p>
            <a:pPr lvl="0"/>
            <a:r>
              <a:rPr lang="en-US" b="1" dirty="0"/>
              <a:t>Fostering Problem-Solving Abilities:</a:t>
            </a:r>
            <a:r>
              <a:rPr lang="en-US" dirty="0"/>
              <a:t> Through teamwork, students learn to approach problems from multiple perspectives, which enhances their critical thinking and problem-solving skills. These abilities are crucial for tackling the diverse challenges they'll face in college.</a:t>
            </a:r>
          </a:p>
          <a:p>
            <a:pPr lvl="0"/>
            <a:r>
              <a:rPr lang="en-US" b="1" dirty="0"/>
              <a:t>Building Leadership and Responsibility:</a:t>
            </a:r>
            <a:r>
              <a:rPr lang="en-US" dirty="0"/>
              <a:t> By working in teams, students have opportunities to take on different roles, from leadership to supportive team member. These experiences help them develop a sense of responsibility and leadership skills that are valuable in a college setting and beyond.</a:t>
            </a:r>
          </a:p>
          <a:p>
            <a:pPr lvl="0"/>
            <a:r>
              <a:rPr lang="en-US" b="1" dirty="0"/>
              <a:t>Preparing for Diverse Environments:</a:t>
            </a:r>
            <a:r>
              <a:rPr lang="en-US" dirty="0"/>
              <a:t> College often involves interacting with people from various backgrounds and perspectives. Teamwork in high school prepares students for this by encouraging them to work with peers who have different viewpoints and approaches, fostering a more inclusive and adaptable mindset.</a:t>
            </a:r>
          </a:p>
          <a:p>
            <a:endParaRPr lang="en-US" dirty="0"/>
          </a:p>
        </p:txBody>
      </p:sp>
    </p:spTree>
    <p:extLst>
      <p:ext uri="{BB962C8B-B14F-4D97-AF65-F5344CB8AC3E}">
        <p14:creationId xmlns:p14="http://schemas.microsoft.com/office/powerpoint/2010/main" val="1407402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5165B-B366-36F4-E208-17E7ACC33C6A}"/>
              </a:ext>
            </a:extLst>
          </p:cNvPr>
          <p:cNvSpPr>
            <a:spLocks noGrp="1"/>
          </p:cNvSpPr>
          <p:nvPr>
            <p:ph type="title"/>
          </p:nvPr>
        </p:nvSpPr>
        <p:spPr/>
        <p:txBody>
          <a:bodyPr/>
          <a:lstStyle/>
          <a:p>
            <a:r>
              <a:rPr lang="en-US" b="1" i="1" dirty="0"/>
              <a:t>Introduction to Ethics</a:t>
            </a:r>
            <a:br>
              <a:rPr lang="en-US" b="1" i="1" dirty="0"/>
            </a:br>
            <a:endParaRPr lang="en-US" dirty="0"/>
          </a:p>
        </p:txBody>
      </p:sp>
      <p:sp>
        <p:nvSpPr>
          <p:cNvPr id="3" name="Content Placeholder 2">
            <a:extLst>
              <a:ext uri="{FF2B5EF4-FFF2-40B4-BE49-F238E27FC236}">
                <a16:creationId xmlns:a16="http://schemas.microsoft.com/office/drawing/2014/main" id="{B1475454-6605-E12C-5515-3AB219F22EBB}"/>
              </a:ext>
            </a:extLst>
          </p:cNvPr>
          <p:cNvSpPr>
            <a:spLocks noGrp="1"/>
          </p:cNvSpPr>
          <p:nvPr>
            <p:ph idx="1"/>
          </p:nvPr>
        </p:nvSpPr>
        <p:spPr/>
        <p:txBody>
          <a:bodyPr>
            <a:normAutofit fontScale="62500" lnSpcReduction="20000"/>
          </a:bodyPr>
          <a:lstStyle/>
          <a:p>
            <a:r>
              <a:rPr lang="en-US" dirty="0"/>
              <a:t>As you conduct research, you are responsible for the ethical treatment of all subjects. It is mandated by law that you adhere to strict rules.   </a:t>
            </a:r>
          </a:p>
          <a:p>
            <a:pPr marL="0" indent="0">
              <a:buNone/>
            </a:pPr>
            <a:endParaRPr lang="en-US" dirty="0"/>
          </a:p>
          <a:p>
            <a:r>
              <a:rPr lang="en-US" dirty="0"/>
              <a:t>The reason these rules were developed was due to the unethical treatment of research subjects in past experiments, labs, and studies. These rules were created to protect everyone in the research process, including you.</a:t>
            </a:r>
          </a:p>
          <a:p>
            <a:pPr marL="0" indent="0">
              <a:buNone/>
            </a:pPr>
            <a:endParaRPr lang="en-US" dirty="0"/>
          </a:p>
          <a:p>
            <a:r>
              <a:rPr lang="en-US" dirty="0"/>
              <a:t>These rules are known as </a:t>
            </a:r>
            <a:r>
              <a:rPr lang="en-US" b="1" dirty="0"/>
              <a:t>THE BELMONT PRINCIPLES. </a:t>
            </a:r>
            <a:r>
              <a:rPr lang="en-US" dirty="0"/>
              <a:t>The Belmont Report was created in 1978 by the US Department of Health to establish some basic ethical principles to be considered when people participate in research. The Belmont Report is a guideline for using human subjects in research. The full report can be found here </a:t>
            </a:r>
            <a:r>
              <a:rPr lang="en-US" b="1" u="sng" dirty="0">
                <a:hlinkClick r:id="rId2"/>
              </a:rPr>
              <a:t>https://videocast.nih.gov/pdf/ohrp_appendix_belmont_report_vol_2.pdf</a:t>
            </a:r>
            <a:r>
              <a:rPr lang="en-US" b="1" u="sng" dirty="0"/>
              <a:t> </a:t>
            </a:r>
            <a:endParaRPr lang="en-US" dirty="0"/>
          </a:p>
          <a:p>
            <a:pPr marL="0" indent="0">
              <a:buNone/>
            </a:pPr>
            <a:endParaRPr lang="en-US" dirty="0"/>
          </a:p>
          <a:p>
            <a:r>
              <a:rPr lang="en-US" dirty="0"/>
              <a:t>Watch this short video about the Belmont Report: </a:t>
            </a:r>
            <a:r>
              <a:rPr lang="en-US" u="sng" dirty="0">
                <a:hlinkClick r:id="rId3"/>
              </a:rPr>
              <a:t>https://www.youtube.com/watch?v=kA1dL6NqVyw</a:t>
            </a:r>
            <a:r>
              <a:rPr lang="en-US" dirty="0"/>
              <a:t> </a:t>
            </a:r>
          </a:p>
          <a:p>
            <a:pPr marL="0" indent="0">
              <a:buNone/>
            </a:pPr>
            <a:endParaRPr lang="en-US" dirty="0"/>
          </a:p>
          <a:p>
            <a:r>
              <a:rPr lang="en-US" b="1" dirty="0"/>
              <a:t>The Belmont Report</a:t>
            </a:r>
            <a:endParaRPr lang="en-US" dirty="0"/>
          </a:p>
          <a:p>
            <a:r>
              <a:rPr lang="en-US" u="sng" dirty="0">
                <a:hlinkClick r:id="rId4"/>
              </a:rPr>
              <a:t>http://www.nwabr.org/teacher-center/humans-research#overview</a:t>
            </a:r>
            <a:r>
              <a:rPr lang="en-US" dirty="0"/>
              <a:t> </a:t>
            </a:r>
          </a:p>
          <a:p>
            <a:endParaRPr lang="en-US" dirty="0"/>
          </a:p>
        </p:txBody>
      </p:sp>
    </p:spTree>
    <p:extLst>
      <p:ext uri="{BB962C8B-B14F-4D97-AF65-F5344CB8AC3E}">
        <p14:creationId xmlns:p14="http://schemas.microsoft.com/office/powerpoint/2010/main" val="321971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C640F4-5A46-F0E3-5C9B-AB2893B8EE9B}"/>
              </a:ext>
            </a:extLst>
          </p:cNvPr>
          <p:cNvSpPr>
            <a:spLocks noGrp="1"/>
          </p:cNvSpPr>
          <p:nvPr>
            <p:ph idx="1"/>
          </p:nvPr>
        </p:nvSpPr>
        <p:spPr>
          <a:xfrm>
            <a:off x="441434" y="315310"/>
            <a:ext cx="11193518" cy="6211614"/>
          </a:xfrm>
        </p:spPr>
        <p:txBody>
          <a:bodyPr>
            <a:normAutofit fontScale="77500" lnSpcReduction="20000"/>
          </a:bodyPr>
          <a:lstStyle/>
          <a:p>
            <a:pPr lvl="0"/>
            <a:r>
              <a:rPr lang="en-US" dirty="0"/>
              <a:t>Respect for Persons</a:t>
            </a:r>
          </a:p>
          <a:p>
            <a:pPr lvl="1"/>
            <a:r>
              <a:rPr lang="en-US" dirty="0"/>
              <a:t>Description: Respect for individuals and their autonomy; obtain informed consent.</a:t>
            </a:r>
          </a:p>
          <a:p>
            <a:pPr lvl="1"/>
            <a:r>
              <a:rPr lang="en-US" dirty="0"/>
              <a:t>How does this apply?</a:t>
            </a:r>
          </a:p>
          <a:p>
            <a:pPr lvl="2"/>
            <a:r>
              <a:rPr lang="en-US" dirty="0"/>
              <a:t>A person has the right to make choices, hold views, and take actions according to his own beliefs.</a:t>
            </a:r>
          </a:p>
          <a:p>
            <a:pPr lvl="2"/>
            <a:r>
              <a:rPr lang="en-US" dirty="0"/>
              <a:t>If a person does not have the capacity to make her own choice, she must be protected from harm.</a:t>
            </a:r>
          </a:p>
          <a:p>
            <a:pPr lvl="2"/>
            <a:r>
              <a:rPr lang="en-US" dirty="0"/>
              <a:t>A person must enter research voluntarily and must be informed in an adequate manner.</a:t>
            </a:r>
          </a:p>
          <a:p>
            <a:pPr lvl="2"/>
            <a:r>
              <a:rPr lang="en-US" dirty="0"/>
              <a:t>To truly respect a person’s autonomy, he must be able to give genuinely informed consent with full knowledge of both the harms and benefits of the study.</a:t>
            </a:r>
          </a:p>
          <a:p>
            <a:pPr lvl="0"/>
            <a:r>
              <a:rPr lang="en-US" dirty="0"/>
              <a:t>Beneficence (maximize benefits and minimize harms)</a:t>
            </a:r>
          </a:p>
          <a:p>
            <a:pPr lvl="1"/>
            <a:r>
              <a:rPr lang="en-US" dirty="0"/>
              <a:t>Description: Beneficence stresses “doing good” and “doing no harm” by minimizing all potential harm(s) and maximizing all potential benefit(s) to the subject as well as potential benefit(s) to society.</a:t>
            </a:r>
          </a:p>
          <a:p>
            <a:pPr lvl="1"/>
            <a:r>
              <a:rPr lang="en-US" dirty="0"/>
              <a:t>How does this apply?</a:t>
            </a:r>
          </a:p>
          <a:p>
            <a:pPr lvl="2"/>
            <a:r>
              <a:rPr lang="en-US" dirty="0"/>
              <a:t>There is an obligation to minimize the harm/risks to the greatest extent possible.</a:t>
            </a:r>
          </a:p>
          <a:p>
            <a:pPr lvl="2"/>
            <a:r>
              <a:rPr lang="en-US" dirty="0"/>
              <a:t>Maximize the potential benefits.</a:t>
            </a:r>
          </a:p>
          <a:p>
            <a:pPr lvl="2"/>
            <a:r>
              <a:rPr lang="en-US" dirty="0"/>
              <a:t>Ensure the rights and well-being of the patient take precedence over the needs of science.</a:t>
            </a:r>
          </a:p>
          <a:p>
            <a:pPr lvl="0"/>
            <a:r>
              <a:rPr lang="en-US" dirty="0"/>
              <a:t>Justice</a:t>
            </a:r>
          </a:p>
          <a:p>
            <a:pPr lvl="1"/>
            <a:r>
              <a:rPr lang="en-US" dirty="0"/>
              <a:t>Description: Be fair in the distribution of the benefits and in bearing the burden of research.</a:t>
            </a:r>
          </a:p>
          <a:p>
            <a:pPr lvl="1"/>
            <a:r>
              <a:rPr lang="en-US" dirty="0"/>
              <a:t>How is the applied?</a:t>
            </a:r>
          </a:p>
          <a:p>
            <a:pPr lvl="2"/>
            <a:r>
              <a:rPr lang="en-US" dirty="0"/>
              <a:t>The benefits and burdens of the research should be justly distributed.</a:t>
            </a:r>
          </a:p>
          <a:p>
            <a:pPr lvl="2"/>
            <a:r>
              <a:rPr lang="en-US" dirty="0"/>
              <a:t>Guard against using vulnerable populations.</a:t>
            </a:r>
          </a:p>
          <a:p>
            <a:pPr lvl="2"/>
            <a:r>
              <a:rPr lang="en-US" dirty="0"/>
              <a:t>Ensure fair selection of research participants.</a:t>
            </a:r>
          </a:p>
          <a:p>
            <a:pPr lvl="2"/>
            <a:r>
              <a:rPr lang="en-US" dirty="0"/>
              <a:t>Guard against coercion and undue influence.</a:t>
            </a:r>
          </a:p>
          <a:p>
            <a:pPr lvl="2"/>
            <a:r>
              <a:rPr lang="en-US" dirty="0"/>
              <a:t>Avoid potential financial or other conflicts of interest.</a:t>
            </a:r>
          </a:p>
          <a:p>
            <a:endParaRPr lang="en-US" dirty="0"/>
          </a:p>
        </p:txBody>
      </p:sp>
    </p:spTree>
    <p:extLst>
      <p:ext uri="{BB962C8B-B14F-4D97-AF65-F5344CB8AC3E}">
        <p14:creationId xmlns:p14="http://schemas.microsoft.com/office/powerpoint/2010/main" val="3439350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17F96D-FCC2-E1DE-0BC6-3DD2EAB68708}"/>
              </a:ext>
            </a:extLst>
          </p:cNvPr>
          <p:cNvSpPr>
            <a:spLocks noGrp="1"/>
          </p:cNvSpPr>
          <p:nvPr>
            <p:ph idx="1"/>
          </p:nvPr>
        </p:nvSpPr>
        <p:spPr>
          <a:xfrm>
            <a:off x="315310" y="367862"/>
            <a:ext cx="11140966" cy="6053959"/>
          </a:xfrm>
        </p:spPr>
        <p:txBody>
          <a:bodyPr>
            <a:normAutofit fontScale="77500" lnSpcReduction="20000"/>
          </a:bodyPr>
          <a:lstStyle/>
          <a:p>
            <a:r>
              <a:rPr lang="en-US" b="1" dirty="0"/>
              <a:t>Autonomy:</a:t>
            </a:r>
            <a:r>
              <a:rPr lang="en-US" dirty="0"/>
              <a:t> A person’s freedom and ability to make his or her own decisions.</a:t>
            </a:r>
          </a:p>
          <a:p>
            <a:pPr marL="0" indent="0">
              <a:buNone/>
            </a:pPr>
            <a:endParaRPr lang="en-US" dirty="0"/>
          </a:p>
          <a:p>
            <a:r>
              <a:rPr lang="en-US" b="1" dirty="0"/>
              <a:t>Coercion:</a:t>
            </a:r>
            <a:r>
              <a:rPr lang="en-US" dirty="0"/>
              <a:t> The act of pressing someone to do something using force, intimidation, or threats without respect for individual choice. This includes the idea that a person with few choices may find participation in a study to be so appealing that they feel they cannot decline, even if being in the study is not a good decision for other reasons.</a:t>
            </a:r>
          </a:p>
          <a:p>
            <a:pPr marL="0" indent="0">
              <a:buNone/>
            </a:pPr>
            <a:endParaRPr lang="en-US" dirty="0"/>
          </a:p>
          <a:p>
            <a:r>
              <a:rPr lang="en-US" b="1" dirty="0"/>
              <a:t>Conflict of interest:</a:t>
            </a:r>
            <a:r>
              <a:rPr lang="en-US" dirty="0"/>
              <a:t> A situation in which someone is responsible for making a decision in an official capacity (e.g., someone holding a public office) that could benefit them personally.</a:t>
            </a:r>
          </a:p>
          <a:p>
            <a:pPr marL="0" indent="0">
              <a:buNone/>
            </a:pPr>
            <a:endParaRPr lang="en-US" dirty="0"/>
          </a:p>
          <a:p>
            <a:r>
              <a:rPr lang="en-US" b="1" dirty="0"/>
              <a:t>Undue influence:</a:t>
            </a:r>
            <a:r>
              <a:rPr lang="en-US" dirty="0"/>
              <a:t> Is exerted when a person of higher power or authority takes advantage of another person; undue influence can often include coercion.</a:t>
            </a:r>
          </a:p>
          <a:p>
            <a:pPr marL="0" indent="0">
              <a:buNone/>
            </a:pPr>
            <a:endParaRPr lang="en-US" dirty="0"/>
          </a:p>
          <a:p>
            <a:r>
              <a:rPr lang="en-US" b="1" dirty="0"/>
              <a:t>Vulnerable (populations):</a:t>
            </a:r>
            <a:r>
              <a:rPr lang="en-US" dirty="0"/>
              <a:t> Groups who may be exploited for use in research, e.g. children, illiterate people, and prisoners.</a:t>
            </a:r>
          </a:p>
          <a:p>
            <a:pPr marL="0" indent="0">
              <a:buNone/>
            </a:pPr>
            <a:endParaRPr lang="en-US" dirty="0"/>
          </a:p>
          <a:p>
            <a:r>
              <a:rPr lang="en-US" dirty="0"/>
              <a:t>After reading about the Belmont principles, read the case study and answer the discussion questions as a club. </a:t>
            </a:r>
          </a:p>
          <a:p>
            <a:pPr marL="0" indent="0">
              <a:buNone/>
            </a:pPr>
            <a:endParaRPr lang="en-US" dirty="0"/>
          </a:p>
          <a:p>
            <a:endParaRPr lang="en-US" dirty="0"/>
          </a:p>
        </p:txBody>
      </p:sp>
    </p:spTree>
    <p:extLst>
      <p:ext uri="{BB962C8B-B14F-4D97-AF65-F5344CB8AC3E}">
        <p14:creationId xmlns:p14="http://schemas.microsoft.com/office/powerpoint/2010/main" val="2495190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B7E2D-D9FC-FD7A-06C4-6A5FAAD46C03}"/>
              </a:ext>
            </a:extLst>
          </p:cNvPr>
          <p:cNvSpPr>
            <a:spLocks noGrp="1"/>
          </p:cNvSpPr>
          <p:nvPr>
            <p:ph type="title"/>
          </p:nvPr>
        </p:nvSpPr>
        <p:spPr/>
        <p:txBody>
          <a:bodyPr/>
          <a:lstStyle/>
          <a:p>
            <a:r>
              <a:rPr lang="en-US" dirty="0"/>
              <a:t>Upperclassmen Exercise for Understanding Ethics</a:t>
            </a:r>
            <a:r>
              <a:rPr lang="en-US" dirty="0">
                <a:effectLst/>
              </a:rPr>
              <a:t> </a:t>
            </a:r>
            <a:endParaRPr lang="en-US" dirty="0"/>
          </a:p>
        </p:txBody>
      </p:sp>
      <p:sp>
        <p:nvSpPr>
          <p:cNvPr id="3" name="Content Placeholder 2">
            <a:extLst>
              <a:ext uri="{FF2B5EF4-FFF2-40B4-BE49-F238E27FC236}">
                <a16:creationId xmlns:a16="http://schemas.microsoft.com/office/drawing/2014/main" id="{609F0C62-26BF-3D9C-3EEB-5B4246F7E31E}"/>
              </a:ext>
            </a:extLst>
          </p:cNvPr>
          <p:cNvSpPr>
            <a:spLocks noGrp="1"/>
          </p:cNvSpPr>
          <p:nvPr>
            <p:ph idx="1"/>
          </p:nvPr>
        </p:nvSpPr>
        <p:spPr/>
        <p:txBody>
          <a:bodyPr>
            <a:normAutofit fontScale="85000" lnSpcReduction="20000"/>
          </a:bodyPr>
          <a:lstStyle/>
          <a:p>
            <a:r>
              <a:rPr lang="en-US" dirty="0"/>
              <a:t>Upperclassmen will review the articles below in preparation to analyze a case study. </a:t>
            </a:r>
            <a:r>
              <a:rPr lang="en-US" i="1" dirty="0"/>
              <a:t>Click on the hyperlink to access the case studies </a:t>
            </a:r>
            <a:r>
              <a:rPr lang="en-US" i="1" u="sng" dirty="0">
                <a:hlinkClick r:id="rId2"/>
              </a:rPr>
              <a:t>https://health.wvu.edu/hsta/resources/teachers/curriculum/</a:t>
            </a:r>
            <a:r>
              <a:rPr lang="en-US" i="1" dirty="0"/>
              <a:t> </a:t>
            </a:r>
            <a:r>
              <a:rPr lang="en-US" dirty="0"/>
              <a:t>and apply information from the Belmont Report or its summary reports to complete the blank case study table found on the next page. </a:t>
            </a:r>
          </a:p>
          <a:p>
            <a:endParaRPr lang="en-US" dirty="0"/>
          </a:p>
          <a:p>
            <a:pPr lvl="0"/>
            <a:r>
              <a:rPr lang="en-US" dirty="0"/>
              <a:t>Full Report: </a:t>
            </a:r>
            <a:r>
              <a:rPr lang="en-US" u="sng" dirty="0">
                <a:hlinkClick r:id="rId3"/>
              </a:rPr>
              <a:t>https://videocast.nih.gov/pdf/ohrp_appendix_belmont_report_vol_2.pdf</a:t>
            </a:r>
            <a:r>
              <a:rPr lang="en-US" b="1" dirty="0"/>
              <a:t>  </a:t>
            </a:r>
            <a:endParaRPr lang="en-US" dirty="0"/>
          </a:p>
          <a:p>
            <a:pPr lvl="0"/>
            <a:r>
              <a:rPr lang="en-US" dirty="0"/>
              <a:t>Summary Report: </a:t>
            </a:r>
            <a:r>
              <a:rPr lang="en-US" u="sng" dirty="0">
                <a:hlinkClick r:id="rId4"/>
              </a:rPr>
              <a:t>https://www.hhs.gov/ohrp/sites/default/files/the-belmont-report-508c_FINAL.pdf</a:t>
            </a:r>
            <a:r>
              <a:rPr lang="en-US" dirty="0"/>
              <a:t> </a:t>
            </a:r>
          </a:p>
          <a:p>
            <a:pPr lvl="0"/>
            <a:r>
              <a:rPr lang="en-US" dirty="0"/>
              <a:t>Belmont Report for nursing students: </a:t>
            </a:r>
            <a:r>
              <a:rPr lang="en-US" u="sng" dirty="0">
                <a:hlinkClick r:id="rId5"/>
              </a:rPr>
              <a:t>https://journals.lww.com/dccnjournal/fulltext/2010/07000/a_brief_review_of_the_belmont_report.7.aspx</a:t>
            </a:r>
            <a:r>
              <a:rPr lang="en-US" dirty="0"/>
              <a:t> </a:t>
            </a:r>
          </a:p>
          <a:p>
            <a:endParaRPr lang="en-US" dirty="0"/>
          </a:p>
        </p:txBody>
      </p:sp>
    </p:spTree>
    <p:extLst>
      <p:ext uri="{BB962C8B-B14F-4D97-AF65-F5344CB8AC3E}">
        <p14:creationId xmlns:p14="http://schemas.microsoft.com/office/powerpoint/2010/main" val="4228331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CC4CD-427E-3F41-8C4F-3C64BDD97527}"/>
              </a:ext>
            </a:extLst>
          </p:cNvPr>
          <p:cNvSpPr>
            <a:spLocks noGrp="1"/>
          </p:cNvSpPr>
          <p:nvPr>
            <p:ph type="title"/>
          </p:nvPr>
        </p:nvSpPr>
        <p:spPr>
          <a:xfrm>
            <a:off x="378372" y="365125"/>
            <a:ext cx="10975428" cy="1325563"/>
          </a:xfrm>
        </p:spPr>
        <p:txBody>
          <a:bodyPr>
            <a:noAutofit/>
          </a:bodyPr>
          <a:lstStyle/>
          <a:p>
            <a:r>
              <a:rPr lang="en-US" sz="2000" b="1" i="1" dirty="0"/>
              <a:t>Ethics Contract </a:t>
            </a:r>
            <a:br>
              <a:rPr lang="en-US" sz="2000" b="1" i="1" dirty="0"/>
            </a:br>
            <a:r>
              <a:rPr lang="en-US" sz="2000" dirty="0"/>
              <a:t> </a:t>
            </a:r>
            <a:br>
              <a:rPr lang="en-US" sz="2000" dirty="0"/>
            </a:br>
            <a:r>
              <a:rPr lang="en-US" sz="2000" dirty="0"/>
              <a:t>As part of the HSTA club experience, HSTA students engage in human-subject research projects. Before diving into research projects, all HSTA students must first familiarize themselves with the ethics contract. </a:t>
            </a:r>
            <a:br>
              <a:rPr lang="en-US" sz="2000" dirty="0"/>
            </a:br>
            <a:endParaRPr lang="en-US" sz="2000" dirty="0"/>
          </a:p>
        </p:txBody>
      </p:sp>
      <p:sp>
        <p:nvSpPr>
          <p:cNvPr id="3" name="Content Placeholder 2">
            <a:extLst>
              <a:ext uri="{FF2B5EF4-FFF2-40B4-BE49-F238E27FC236}">
                <a16:creationId xmlns:a16="http://schemas.microsoft.com/office/drawing/2014/main" id="{2BCD7FAF-9DE5-8763-C774-A9031FDCD219}"/>
              </a:ext>
            </a:extLst>
          </p:cNvPr>
          <p:cNvSpPr>
            <a:spLocks noGrp="1"/>
          </p:cNvSpPr>
          <p:nvPr>
            <p:ph idx="1"/>
          </p:nvPr>
        </p:nvSpPr>
        <p:spPr>
          <a:xfrm>
            <a:off x="252248" y="1825625"/>
            <a:ext cx="11519338" cy="4879976"/>
          </a:xfrm>
        </p:spPr>
        <p:txBody>
          <a:bodyPr>
            <a:normAutofit fontScale="92500"/>
          </a:bodyPr>
          <a:lstStyle/>
          <a:p>
            <a:pPr lvl="0" fontAlgn="base"/>
            <a:r>
              <a:rPr lang="en-US" sz="1600" dirty="0"/>
              <a:t>I understand and will always put into practice the Belmont Principles.   </a:t>
            </a:r>
          </a:p>
          <a:p>
            <a:pPr lvl="0" fontAlgn="base"/>
            <a:r>
              <a:rPr lang="en-US" sz="1600" dirty="0"/>
              <a:t>As a Researcher or Investigator, I will conduct my research with integrity and safeguard my research participants/subjects and any data I may gather.   </a:t>
            </a:r>
          </a:p>
          <a:p>
            <a:pPr lvl="0" fontAlgn="base"/>
            <a:r>
              <a:rPr lang="en-US" sz="1600" dirty="0"/>
              <a:t>I will protect all participants/subjects and adhere to the research standards set forth in federal and state code.   </a:t>
            </a:r>
          </a:p>
          <a:p>
            <a:pPr lvl="0" fontAlgn="base"/>
            <a:r>
              <a:rPr lang="en-US" sz="1600" dirty="0"/>
              <a:t>I will design my research to be fair and provide the same opportunity to all subjects.  I will adhere to my approved research protocol.     </a:t>
            </a:r>
          </a:p>
          <a:p>
            <a:pPr lvl="0" fontAlgn="base"/>
            <a:r>
              <a:rPr lang="en-US" sz="1600" dirty="0"/>
              <a:t>When recruiting subjects/participants I will explain:</a:t>
            </a:r>
          </a:p>
          <a:p>
            <a:pPr lvl="1" fontAlgn="base"/>
            <a:r>
              <a:rPr lang="en-US" sz="1400" dirty="0"/>
              <a:t>what the research is about   </a:t>
            </a:r>
          </a:p>
          <a:p>
            <a:pPr lvl="1" fontAlgn="base"/>
            <a:r>
              <a:rPr lang="en-US" sz="1400" dirty="0"/>
              <a:t>why it is being conducted  </a:t>
            </a:r>
          </a:p>
          <a:p>
            <a:pPr lvl="1" fontAlgn="base"/>
            <a:r>
              <a:rPr lang="en-US" sz="1400" dirty="0"/>
              <a:t>why I want them to participate  </a:t>
            </a:r>
          </a:p>
          <a:p>
            <a:pPr lvl="1" fontAlgn="base"/>
            <a:r>
              <a:rPr lang="en-US" sz="1400" dirty="0"/>
              <a:t>what they will be asked to do</a:t>
            </a:r>
          </a:p>
          <a:p>
            <a:pPr lvl="1" fontAlgn="base"/>
            <a:r>
              <a:rPr lang="en-US" sz="1400" dirty="0"/>
              <a:t>how and when they will be asked to do it</a:t>
            </a:r>
          </a:p>
          <a:p>
            <a:pPr lvl="0" fontAlgn="base"/>
            <a:r>
              <a:rPr lang="en-US" sz="1600" dirty="0"/>
              <a:t>I will explain how the research data will be measured and collected and the plan to protect their privacy and information.     </a:t>
            </a:r>
          </a:p>
          <a:p>
            <a:pPr lvl="0" fontAlgn="base"/>
            <a:r>
              <a:rPr lang="en-US" sz="1600" dirty="0"/>
              <a:t>Furthermore, I will explain to the subject/participant how the knowledge learned from the research may be of benefit to them or others.   </a:t>
            </a:r>
          </a:p>
          <a:p>
            <a:pPr lvl="0" fontAlgn="base"/>
            <a:r>
              <a:rPr lang="en-US" sz="1600" dirty="0"/>
              <a:t>I will explain any possible harm that may occur during the research, and the safeguards in place to prevent such harm.     </a:t>
            </a:r>
          </a:p>
          <a:p>
            <a:pPr lvl="0" fontAlgn="base"/>
            <a:r>
              <a:rPr lang="en-US" sz="1600" dirty="0"/>
              <a:t>I will assure them that they may choose not to participate or may opt out of participation at any time with no repercussions.   </a:t>
            </a:r>
          </a:p>
          <a:p>
            <a:pPr lvl="0" fontAlgn="base"/>
            <a:r>
              <a:rPr lang="en-US" sz="1600" dirty="0"/>
              <a:t>I understand the importance of research and will conduct my research with honor and integrity.   </a:t>
            </a:r>
          </a:p>
        </p:txBody>
      </p:sp>
    </p:spTree>
    <p:extLst>
      <p:ext uri="{BB962C8B-B14F-4D97-AF65-F5344CB8AC3E}">
        <p14:creationId xmlns:p14="http://schemas.microsoft.com/office/powerpoint/2010/main" val="17012937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TotalTime>
  <Words>1716</Words>
  <Application>Microsoft Macintosh PowerPoint</Application>
  <PresentationFormat>Widescreen</PresentationFormat>
  <Paragraphs>93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Lesson 2: Ethics/CITI Training and Activities   Summary: Students will be introduced/re-introduced to ethics training and CITI training. Students will complete lab safety training as well as their first hands-on activity. After a fun icebreaker, today’s goal is to register freshmen for CITI training. Once registered, you will begin completing the assigned modules. While freshmen are completing CITI training, upperclassmen can choose between assisting freshmen in completing CITI training or completing the case study exercise.   </vt:lpstr>
      <vt:lpstr>Objectives: </vt:lpstr>
      <vt:lpstr>Creating Research Teams </vt:lpstr>
      <vt:lpstr>PowerPoint Presentation</vt:lpstr>
      <vt:lpstr>Introduction to Ethics </vt:lpstr>
      <vt:lpstr>PowerPoint Presentation</vt:lpstr>
      <vt:lpstr>PowerPoint Presentation</vt:lpstr>
      <vt:lpstr>Upperclassmen Exercise for Understanding Ethics </vt:lpstr>
      <vt:lpstr>Ethics Contract    As part of the HSTA club experience, HSTA students engage in human-subject research projects. Before diving into research projects, all HSTA students must first familiarize themselves with the ethics contract.  </vt:lpstr>
      <vt:lpstr>New HSTA Students: CITI Training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Kuhn, Summer</dc:creator>
  <cp:lastModifiedBy>Kuhn, Summer</cp:lastModifiedBy>
  <cp:revision>1</cp:revision>
  <dcterms:created xsi:type="dcterms:W3CDTF">2025-08-19T19:06:58Z</dcterms:created>
  <dcterms:modified xsi:type="dcterms:W3CDTF">2025-08-19T19:22:12Z</dcterms:modified>
</cp:coreProperties>
</file>