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72" d="100"/>
          <a:sy n="72" d="100"/>
        </p:scale>
        <p:origin x="4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2E44-FA1E-B1BE-F653-221957C8E7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A61271-8D97-C900-210D-21B6C5149B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DC34E0-698C-D062-6B54-5E88D2DA255A}"/>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D0E9456B-FB3A-0C01-5F34-5DDCCD8DD0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61DB3-AE54-39FA-5B16-D20FDA071617}"/>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94778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4A42-5E42-B2DB-0ACF-A7E61C1EC9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E6653B-4BA9-09F6-F64D-53518EC1F7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A09A17-ADAF-9872-1DAA-5BB207A811CB}"/>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448F148B-85C6-42B5-48EC-17D6CF046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E3D2D6-0A6B-3062-79BC-93F2C5918B1F}"/>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162936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B1C40-D775-7533-E600-15C07DFCAB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324516-41B4-F23B-825C-91A7BEB11B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470F4-0ADE-2867-C5AC-82FD94C1A51E}"/>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62C97369-5822-56C5-5B74-8740879DF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82C48-1AC8-7D54-692D-2E37B24EB00B}"/>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26159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EBA7A-8990-B4EF-27FA-23223406B5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C9195E-2B19-DDDB-A1BC-8ADC80877C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832A7F-9A89-522F-3B0E-1AF955A7303B}"/>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2CE59407-1F49-DB40-59CA-2E2EC90DE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C0F412-A76B-9938-B0FD-E5468933485E}"/>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15037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D612B-8AF2-8496-9384-7051D4CEC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714622-55C9-6B56-405E-A8C5D6B425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AEAE34-3E92-A46E-E73E-6A87BDD288B1}"/>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6D9C908E-AB36-F541-D071-844D2BBED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89CA2-DEDC-D32C-1C28-07A15B32770C}"/>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8769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65CBB-D08F-0C33-69B2-3D6F6B6A1A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549069-B8B0-14EA-3133-0DEC1E2558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A97875-25ED-382A-0F8A-D7ED80E129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168617-8E4E-7310-1D93-EAE4EC53E051}"/>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6" name="Footer Placeholder 5">
            <a:extLst>
              <a:ext uri="{FF2B5EF4-FFF2-40B4-BE49-F238E27FC236}">
                <a16:creationId xmlns:a16="http://schemas.microsoft.com/office/drawing/2014/main" id="{4AC25D83-C41F-3843-1AB4-6C3CCF0953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53248-4F3F-003D-F90C-085B6B23C431}"/>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9562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1F781-0DD4-DD42-9CF9-39DB8E576B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F7CDF-F79B-4E3A-0D38-B5126A0A84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90D64E-EAAF-7A1A-17BC-786DCBC238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A91F44-DAE4-1950-FB12-9A3A16AA29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629168-C5E7-C56D-6534-DF8A137E0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4D11FA-40FE-0E69-D0C4-7FBF06676B20}"/>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8" name="Footer Placeholder 7">
            <a:extLst>
              <a:ext uri="{FF2B5EF4-FFF2-40B4-BE49-F238E27FC236}">
                <a16:creationId xmlns:a16="http://schemas.microsoft.com/office/drawing/2014/main" id="{3986BCBE-2EF8-B7DA-46D8-0B7674296D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FFB3CA-1E80-9830-5831-83296A898CB3}"/>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69639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70B3B-5E28-6670-D16F-6957EAE676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370E99-DEC6-F3D3-5352-2EB6FF0E02D6}"/>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4" name="Footer Placeholder 3">
            <a:extLst>
              <a:ext uri="{FF2B5EF4-FFF2-40B4-BE49-F238E27FC236}">
                <a16:creationId xmlns:a16="http://schemas.microsoft.com/office/drawing/2014/main" id="{00EE0378-FD1B-86A8-DD29-9D765BC347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F87AC2-CDA1-8A12-0F5A-AAF6F45C4AD8}"/>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102661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45C043-F561-9FD3-F36B-F79F4C9F5E0F}"/>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3" name="Footer Placeholder 2">
            <a:extLst>
              <a:ext uri="{FF2B5EF4-FFF2-40B4-BE49-F238E27FC236}">
                <a16:creationId xmlns:a16="http://schemas.microsoft.com/office/drawing/2014/main" id="{AD8B59A1-EFFF-1F23-7BEA-EFC0FFF7DE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BC20E7-D0E9-30F0-42B5-D5EAAD338926}"/>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359108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FDA4-9A05-3E91-404B-971252CEE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9DCC04-4656-B245-8E09-838416B2D6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4EF700-6E28-5C72-264E-0E2AD4BCF5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1EEB5-64A5-6E2D-740A-DC5C02712E15}"/>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6" name="Footer Placeholder 5">
            <a:extLst>
              <a:ext uri="{FF2B5EF4-FFF2-40B4-BE49-F238E27FC236}">
                <a16:creationId xmlns:a16="http://schemas.microsoft.com/office/drawing/2014/main" id="{38C560A0-D88E-236C-3C1D-4437465534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DE0830-4B62-ADB9-35A4-F07911D83619}"/>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86686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08DC-D728-381D-6EBD-89E86AE13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10832E-D1E7-26A0-6178-8653671A49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B5F5B2-E918-3835-C52A-097EA56AA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ED19FF-C87B-F851-3BD5-1F0721857FBC}"/>
              </a:ext>
            </a:extLst>
          </p:cNvPr>
          <p:cNvSpPr>
            <a:spLocks noGrp="1"/>
          </p:cNvSpPr>
          <p:nvPr>
            <p:ph type="dt" sz="half" idx="10"/>
          </p:nvPr>
        </p:nvSpPr>
        <p:spPr/>
        <p:txBody>
          <a:bodyPr/>
          <a:lstStyle/>
          <a:p>
            <a:fld id="{07B09635-133B-F249-B604-711934655120}" type="datetimeFigureOut">
              <a:rPr lang="en-US" smtClean="0"/>
              <a:t>8/20/2025</a:t>
            </a:fld>
            <a:endParaRPr lang="en-US"/>
          </a:p>
        </p:txBody>
      </p:sp>
      <p:sp>
        <p:nvSpPr>
          <p:cNvPr id="6" name="Footer Placeholder 5">
            <a:extLst>
              <a:ext uri="{FF2B5EF4-FFF2-40B4-BE49-F238E27FC236}">
                <a16:creationId xmlns:a16="http://schemas.microsoft.com/office/drawing/2014/main" id="{DBFDDABD-AF3E-936C-D042-4DD55F2972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37C162-109A-4405-7E14-316BD6EE4B3B}"/>
              </a:ext>
            </a:extLst>
          </p:cNvPr>
          <p:cNvSpPr>
            <a:spLocks noGrp="1"/>
          </p:cNvSpPr>
          <p:nvPr>
            <p:ph type="sldNum" sz="quarter" idx="12"/>
          </p:nvPr>
        </p:nvSpPr>
        <p:spPr/>
        <p:txBody>
          <a:bodyPr/>
          <a:lstStyle/>
          <a:p>
            <a:fld id="{DA7C47C2-B14E-B045-8F9E-F472163550E0}" type="slidenum">
              <a:rPr lang="en-US" smtClean="0"/>
              <a:t>‹#›</a:t>
            </a:fld>
            <a:endParaRPr lang="en-US"/>
          </a:p>
        </p:txBody>
      </p:sp>
    </p:spTree>
    <p:extLst>
      <p:ext uri="{BB962C8B-B14F-4D97-AF65-F5344CB8AC3E}">
        <p14:creationId xmlns:p14="http://schemas.microsoft.com/office/powerpoint/2010/main" val="232761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3B928-49C8-BE8E-8155-1BBBA5394C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869344-C893-D695-30CA-65DCCD8992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8E19BB-8F95-625D-8DC4-75B574A63B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B09635-133B-F249-B604-711934655120}" type="datetimeFigureOut">
              <a:rPr lang="en-US" smtClean="0"/>
              <a:t>8/20/2025</a:t>
            </a:fld>
            <a:endParaRPr lang="en-US"/>
          </a:p>
        </p:txBody>
      </p:sp>
      <p:sp>
        <p:nvSpPr>
          <p:cNvPr id="5" name="Footer Placeholder 4">
            <a:extLst>
              <a:ext uri="{FF2B5EF4-FFF2-40B4-BE49-F238E27FC236}">
                <a16:creationId xmlns:a16="http://schemas.microsoft.com/office/drawing/2014/main" id="{15127E84-A0D3-1576-CC73-1D0A6EC963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5D1656F-46F6-B05E-6851-6F65DCA592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A7C47C2-B14E-B045-8F9E-F472163550E0}" type="slidenum">
              <a:rPr lang="en-US" smtClean="0"/>
              <a:t>‹#›</a:t>
            </a:fld>
            <a:endParaRPr lang="en-US"/>
          </a:p>
        </p:txBody>
      </p:sp>
    </p:spTree>
    <p:extLst>
      <p:ext uri="{BB962C8B-B14F-4D97-AF65-F5344CB8AC3E}">
        <p14:creationId xmlns:p14="http://schemas.microsoft.com/office/powerpoint/2010/main" val="394924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ealth.wvu.edu/hsta/resources/teachers/research-projects/state-data/" TargetMode="External"/><Relationship Id="rId2" Type="http://schemas.openxmlformats.org/officeDocument/2006/relationships/hyperlink" Target="https://health.wvu.edu/hsta/resources/teachers/research-projects/" TargetMode="External"/><Relationship Id="rId1" Type="http://schemas.openxmlformats.org/officeDocument/2006/relationships/slideLayout" Target="../slideLayouts/slideLayout2.xml"/><Relationship Id="rId4" Type="http://schemas.openxmlformats.org/officeDocument/2006/relationships/hyperlink" Target="https://health.wvu.edu/hsta/resources/teachers/research-projects/research-menu/"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health.wvu.edu/hsta/resources/teachers/research-projec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anders4@hsc.wvu.edu" TargetMode="External"/><Relationship Id="rId2" Type="http://schemas.openxmlformats.org/officeDocument/2006/relationships/hyperlink" Target="mailto:kadkins@hsc.wvu.edu" TargetMode="External"/><Relationship Id="rId1" Type="http://schemas.openxmlformats.org/officeDocument/2006/relationships/slideLayout" Target="../slideLayouts/slideLayout2.xml"/><Relationship Id="rId5" Type="http://schemas.openxmlformats.org/officeDocument/2006/relationships/hyperlink" Target="mailto:slkuhn@hsc.wvu.edu" TargetMode="External"/><Relationship Id="rId4" Type="http://schemas.openxmlformats.org/officeDocument/2006/relationships/hyperlink" Target="mailto:catherine.morton@hsc.wv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health.wvu.edu/hsta/resources/teachers/research-project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mV0bUQpz46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358A7-9CE3-0595-453C-18A52B47E579}"/>
              </a:ext>
            </a:extLst>
          </p:cNvPr>
          <p:cNvSpPr>
            <a:spLocks noGrp="1"/>
          </p:cNvSpPr>
          <p:nvPr>
            <p:ph type="ctrTitle"/>
          </p:nvPr>
        </p:nvSpPr>
        <p:spPr/>
        <p:txBody>
          <a:bodyPr>
            <a:normAutofit fontScale="90000"/>
          </a:bodyPr>
          <a:lstStyle/>
          <a:p>
            <a:r>
              <a:rPr lang="en-US" sz="3600" b="1" u="sng" dirty="0"/>
              <a:t>Lesson 3: HSTA Projects </a:t>
            </a:r>
            <a:br>
              <a:rPr lang="en-US" sz="3600" b="1" u="sng" dirty="0"/>
            </a:br>
            <a:r>
              <a:rPr lang="en-US" sz="3600" dirty="0"/>
              <a:t> </a:t>
            </a:r>
            <a:br>
              <a:rPr lang="en-US" sz="3600" dirty="0"/>
            </a:br>
            <a:r>
              <a:rPr lang="en-US" sz="3600" i="1" dirty="0"/>
              <a:t>Summary</a:t>
            </a:r>
            <a:r>
              <a:rPr lang="en-US" sz="3600" dirty="0"/>
              <a:t>: Students will be introduced/re-introduced to HSTA’s Annual Research Project.</a:t>
            </a:r>
            <a:br>
              <a:rPr lang="en-US" sz="3600" dirty="0"/>
            </a:br>
            <a:endParaRPr lang="en-US" sz="3600" dirty="0"/>
          </a:p>
        </p:txBody>
      </p:sp>
    </p:spTree>
    <p:extLst>
      <p:ext uri="{BB962C8B-B14F-4D97-AF65-F5344CB8AC3E}">
        <p14:creationId xmlns:p14="http://schemas.microsoft.com/office/powerpoint/2010/main" val="2198200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5F6E8-B803-570F-7314-E82F5AB3D689}"/>
              </a:ext>
            </a:extLst>
          </p:cNvPr>
          <p:cNvSpPr>
            <a:spLocks noGrp="1"/>
          </p:cNvSpPr>
          <p:nvPr>
            <p:ph type="title"/>
          </p:nvPr>
        </p:nvSpPr>
        <p:spPr/>
        <p:txBody>
          <a:bodyPr/>
          <a:lstStyle/>
          <a:p>
            <a:r>
              <a:rPr lang="en-US" b="1" i="1" dirty="0"/>
              <a:t>Completed Past Projects</a:t>
            </a:r>
            <a:br>
              <a:rPr lang="en-US" b="1" i="1" dirty="0"/>
            </a:br>
            <a:endParaRPr lang="en-US" dirty="0"/>
          </a:p>
        </p:txBody>
      </p:sp>
      <p:sp>
        <p:nvSpPr>
          <p:cNvPr id="3" name="Content Placeholder 2">
            <a:extLst>
              <a:ext uri="{FF2B5EF4-FFF2-40B4-BE49-F238E27FC236}">
                <a16:creationId xmlns:a16="http://schemas.microsoft.com/office/drawing/2014/main" id="{88F4307E-DB8F-08AE-EFDB-AF9B809BC84E}"/>
              </a:ext>
            </a:extLst>
          </p:cNvPr>
          <p:cNvSpPr>
            <a:spLocks noGrp="1"/>
          </p:cNvSpPr>
          <p:nvPr>
            <p:ph idx="1"/>
          </p:nvPr>
        </p:nvSpPr>
        <p:spPr/>
        <p:txBody>
          <a:bodyPr/>
          <a:lstStyle/>
          <a:p>
            <a:pPr marL="0" indent="0">
              <a:buNone/>
            </a:pPr>
            <a:r>
              <a:rPr lang="en-US" dirty="0"/>
              <a:t>Have upperclassmen present their project from last year. This will be a good introduction to HSTA Community Research Projects.</a:t>
            </a:r>
          </a:p>
          <a:p>
            <a:pPr marL="0" indent="0">
              <a:buNone/>
            </a:pPr>
            <a:endParaRPr lang="en-US" dirty="0"/>
          </a:p>
        </p:txBody>
      </p:sp>
    </p:spTree>
    <p:extLst>
      <p:ext uri="{BB962C8B-B14F-4D97-AF65-F5344CB8AC3E}">
        <p14:creationId xmlns:p14="http://schemas.microsoft.com/office/powerpoint/2010/main" val="2010667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FBF91-B4EE-DA54-CCC5-30C0263C3445}"/>
              </a:ext>
            </a:extLst>
          </p:cNvPr>
          <p:cNvSpPr>
            <a:spLocks noGrp="1"/>
          </p:cNvSpPr>
          <p:nvPr>
            <p:ph type="title"/>
          </p:nvPr>
        </p:nvSpPr>
        <p:spPr/>
        <p:txBody>
          <a:bodyPr/>
          <a:lstStyle/>
          <a:p>
            <a:r>
              <a:rPr lang="en-US" b="1" i="1" dirty="0"/>
              <a:t>Summary of Project Logistics</a:t>
            </a:r>
            <a:br>
              <a:rPr lang="en-US" b="1" i="1" dirty="0"/>
            </a:br>
            <a:endParaRPr lang="en-US" dirty="0"/>
          </a:p>
        </p:txBody>
      </p:sp>
      <p:sp>
        <p:nvSpPr>
          <p:cNvPr id="3" name="Content Placeholder 2">
            <a:extLst>
              <a:ext uri="{FF2B5EF4-FFF2-40B4-BE49-F238E27FC236}">
                <a16:creationId xmlns:a16="http://schemas.microsoft.com/office/drawing/2014/main" id="{3D05ABA6-D853-D39D-7229-AC8E6E012EE9}"/>
              </a:ext>
            </a:extLst>
          </p:cNvPr>
          <p:cNvSpPr>
            <a:spLocks noGrp="1"/>
          </p:cNvSpPr>
          <p:nvPr>
            <p:ph idx="1"/>
          </p:nvPr>
        </p:nvSpPr>
        <p:spPr/>
        <p:txBody>
          <a:bodyPr/>
          <a:lstStyle/>
          <a:p>
            <a:pPr marL="0" indent="0">
              <a:buNone/>
            </a:pPr>
            <a:r>
              <a:rPr lang="en-US" dirty="0"/>
              <a:t>Once students have selected their community research topic, they will work on the HSTA research project during the after-school club meetings. </a:t>
            </a:r>
          </a:p>
          <a:p>
            <a:pPr marL="0" indent="0">
              <a:buNone/>
            </a:pPr>
            <a:endParaRPr lang="en-US" dirty="0"/>
          </a:p>
          <a:p>
            <a:pPr marL="0" indent="0">
              <a:buNone/>
            </a:pPr>
            <a:r>
              <a:rPr lang="en-US" dirty="0"/>
              <a:t>Community research projects are divided into four parts. </a:t>
            </a:r>
          </a:p>
          <a:p>
            <a:r>
              <a:rPr lang="en-US" dirty="0"/>
              <a:t>Part 1 is a proposal. </a:t>
            </a:r>
          </a:p>
          <a:p>
            <a:r>
              <a:rPr lang="en-US" dirty="0"/>
              <a:t>Part 2 is data collection and data analysis.</a:t>
            </a:r>
          </a:p>
          <a:p>
            <a:r>
              <a:rPr lang="en-US" dirty="0"/>
              <a:t>Part 3 is submitting a final presentation to REDCap.</a:t>
            </a:r>
          </a:p>
          <a:p>
            <a:r>
              <a:rPr lang="en-US" dirty="0"/>
              <a:t>Part 4 is presenting at the Symposium.</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32157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65AF8-99B9-3FC2-881C-CDB1ACF8BC5C}"/>
              </a:ext>
            </a:extLst>
          </p:cNvPr>
          <p:cNvSpPr>
            <a:spLocks noGrp="1"/>
          </p:cNvSpPr>
          <p:nvPr>
            <p:ph type="title"/>
          </p:nvPr>
        </p:nvSpPr>
        <p:spPr/>
        <p:txBody>
          <a:bodyPr/>
          <a:lstStyle/>
          <a:p>
            <a:r>
              <a:rPr lang="en-US" dirty="0"/>
              <a:t>Part 1</a:t>
            </a:r>
          </a:p>
        </p:txBody>
      </p:sp>
      <p:sp>
        <p:nvSpPr>
          <p:cNvPr id="3" name="Content Placeholder 2">
            <a:extLst>
              <a:ext uri="{FF2B5EF4-FFF2-40B4-BE49-F238E27FC236}">
                <a16:creationId xmlns:a16="http://schemas.microsoft.com/office/drawing/2014/main" id="{6F64A082-053F-784D-E534-7376A9520880}"/>
              </a:ext>
            </a:extLst>
          </p:cNvPr>
          <p:cNvSpPr>
            <a:spLocks noGrp="1"/>
          </p:cNvSpPr>
          <p:nvPr>
            <p:ph idx="1"/>
          </p:nvPr>
        </p:nvSpPr>
        <p:spPr>
          <a:xfrm>
            <a:off x="136633" y="1825625"/>
            <a:ext cx="11792607" cy="4858954"/>
          </a:xfrm>
        </p:spPr>
        <p:txBody>
          <a:bodyPr>
            <a:normAutofit fontScale="70000" lnSpcReduction="20000"/>
          </a:bodyPr>
          <a:lstStyle/>
          <a:p>
            <a:pPr fontAlgn="base"/>
            <a:r>
              <a:rPr lang="en-US" sz="2700" dirty="0"/>
              <a:t>Part 1 is a proposal that students will develop with their HSTA teacher and peers to submit via REDCap for approval by a CRA. This proposal will consist of a project’s title, background information, research question, hypothesis, variables, procedures, and references. Students must also complete CITI training as a freshman before they can have an approved project.</a:t>
            </a:r>
          </a:p>
          <a:p>
            <a:pPr lvl="1" fontAlgn="base"/>
            <a:r>
              <a:rPr lang="en-US" sz="2700" dirty="0"/>
              <a:t>To access a copy of the Research Project PowerPoint Guide, visit the website </a:t>
            </a:r>
            <a:r>
              <a:rPr lang="en-US" sz="2700" u="sng" dirty="0">
                <a:hlinkClick r:id="rId2"/>
              </a:rPr>
              <a:t>https://health.wvu.edu/hsta/resources/teachers/research-projects/</a:t>
            </a:r>
            <a:r>
              <a:rPr lang="en-US" sz="2700" dirty="0"/>
              <a:t> </a:t>
            </a:r>
          </a:p>
          <a:p>
            <a:pPr lvl="1"/>
            <a:r>
              <a:rPr lang="en-US" sz="2700" dirty="0"/>
              <a:t>Project selections </a:t>
            </a:r>
          </a:p>
          <a:p>
            <a:pPr lvl="2"/>
            <a:r>
              <a:rPr lang="en-US" sz="2700" dirty="0"/>
              <a:t>9</a:t>
            </a:r>
            <a:r>
              <a:rPr lang="en-US" sz="2700" baseline="30000" dirty="0"/>
              <a:t>th</a:t>
            </a:r>
            <a:r>
              <a:rPr lang="en-US" sz="2700" dirty="0"/>
              <a:t> &amp; 10</a:t>
            </a:r>
            <a:r>
              <a:rPr lang="en-US" sz="2700" baseline="30000" dirty="0"/>
              <a:t>th</a:t>
            </a:r>
            <a:r>
              <a:rPr lang="en-US" sz="2700" dirty="0"/>
              <a:t> Graders: Must complete a state survey project.</a:t>
            </a:r>
          </a:p>
          <a:p>
            <a:pPr lvl="3"/>
            <a:r>
              <a:rPr lang="en-US" sz="2700" dirty="0"/>
              <a:t>Click </a:t>
            </a:r>
            <a:r>
              <a:rPr lang="en-US" sz="2700" u="sng" dirty="0">
                <a:hlinkClick r:id="rId3"/>
              </a:rPr>
              <a:t>https://health.wvu.edu/hsta/resources/teachers/research-projects/state-data/</a:t>
            </a:r>
            <a:r>
              <a:rPr lang="en-US" sz="2700" dirty="0"/>
              <a:t>  to access the State Survey Document</a:t>
            </a:r>
            <a:r>
              <a:rPr lang="en-US" sz="2700" i="1" dirty="0"/>
              <a:t>.</a:t>
            </a:r>
            <a:endParaRPr lang="en-US" sz="2700" dirty="0"/>
          </a:p>
          <a:p>
            <a:pPr lvl="2"/>
            <a:r>
              <a:rPr lang="en-US" sz="2700" dirty="0"/>
              <a:t>11</a:t>
            </a:r>
            <a:r>
              <a:rPr lang="en-US" sz="2700" baseline="30000" dirty="0"/>
              <a:t>th</a:t>
            </a:r>
            <a:r>
              <a:rPr lang="en-US" sz="2700" dirty="0"/>
              <a:t> &amp; 12</a:t>
            </a:r>
            <a:r>
              <a:rPr lang="en-US" sz="2700" baseline="30000" dirty="0"/>
              <a:t>th</a:t>
            </a:r>
            <a:r>
              <a:rPr lang="en-US" sz="2700" dirty="0"/>
              <a:t> Graders: Can work with </a:t>
            </a:r>
            <a:r>
              <a:rPr lang="en-US" sz="2700" u="sng" dirty="0"/>
              <a:t>9</a:t>
            </a:r>
            <a:r>
              <a:rPr lang="en-US" sz="2700" u="sng" baseline="30000" dirty="0"/>
              <a:t>th</a:t>
            </a:r>
            <a:r>
              <a:rPr lang="en-US" sz="2700" u="sng" dirty="0"/>
              <a:t>/10</a:t>
            </a:r>
            <a:r>
              <a:rPr lang="en-US" sz="2700" u="sng" baseline="30000" dirty="0"/>
              <a:t>th</a:t>
            </a:r>
            <a:r>
              <a:rPr lang="en-US" sz="2700" u="sng" dirty="0"/>
              <a:t> Grader(s) on State Survey, create a project using their own idea, or </a:t>
            </a:r>
            <a:r>
              <a:rPr lang="en-US" sz="2700" dirty="0"/>
              <a:t>use the Project Menu</a:t>
            </a:r>
          </a:p>
          <a:p>
            <a:pPr lvl="3"/>
            <a:r>
              <a:rPr lang="en-US" sz="2700" dirty="0"/>
              <a:t>Click </a:t>
            </a:r>
            <a:r>
              <a:rPr lang="en-US" sz="2700" u="sng" dirty="0">
                <a:hlinkClick r:id="rId4"/>
              </a:rPr>
              <a:t>https://health.wvu.edu/hsta/resources/teachers/research-projects/research-menu/</a:t>
            </a:r>
            <a:r>
              <a:rPr lang="en-US" sz="2700" dirty="0"/>
              <a:t> to access the access the Project Menu.</a:t>
            </a:r>
          </a:p>
          <a:p>
            <a:pPr lvl="1" fontAlgn="base"/>
            <a:r>
              <a:rPr lang="en-US" sz="2700" dirty="0"/>
              <a:t>Scoring </a:t>
            </a:r>
          </a:p>
          <a:p>
            <a:pPr lvl="2"/>
            <a:r>
              <a:rPr lang="en-US" sz="2700" dirty="0"/>
              <a:t>Points will be given for each fully completed item.</a:t>
            </a:r>
          </a:p>
          <a:p>
            <a:pPr lvl="2"/>
            <a:r>
              <a:rPr lang="en-US" sz="2700" dirty="0"/>
              <a:t>All projects must be approved by CRA. </a:t>
            </a:r>
          </a:p>
          <a:p>
            <a:pPr lvl="2"/>
            <a:r>
              <a:rPr lang="en-US" sz="2700" dirty="0"/>
              <a:t>There are 40 points for title, background slides, research questions, hypothesis, variables, procedures, and references.</a:t>
            </a:r>
          </a:p>
          <a:p>
            <a:pPr lvl="3"/>
            <a:r>
              <a:rPr lang="en-US" sz="2700" dirty="0"/>
              <a:t>You must complete all 40 items to be approved.</a:t>
            </a:r>
          </a:p>
          <a:p>
            <a:pPr marL="0" indent="0">
              <a:buNone/>
            </a:pPr>
            <a:endParaRPr lang="en-US" dirty="0"/>
          </a:p>
        </p:txBody>
      </p:sp>
    </p:spTree>
    <p:extLst>
      <p:ext uri="{BB962C8B-B14F-4D97-AF65-F5344CB8AC3E}">
        <p14:creationId xmlns:p14="http://schemas.microsoft.com/office/powerpoint/2010/main" val="4168375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CF71-6358-3092-9770-C8D93A184F33}"/>
              </a:ext>
            </a:extLst>
          </p:cNvPr>
          <p:cNvSpPr>
            <a:spLocks noGrp="1"/>
          </p:cNvSpPr>
          <p:nvPr>
            <p:ph type="title"/>
          </p:nvPr>
        </p:nvSpPr>
        <p:spPr/>
        <p:txBody>
          <a:bodyPr/>
          <a:lstStyle/>
          <a:p>
            <a:r>
              <a:rPr lang="en-US" dirty="0"/>
              <a:t>Part 1</a:t>
            </a:r>
          </a:p>
        </p:txBody>
      </p:sp>
      <p:sp>
        <p:nvSpPr>
          <p:cNvPr id="3" name="Content Placeholder 2">
            <a:extLst>
              <a:ext uri="{FF2B5EF4-FFF2-40B4-BE49-F238E27FC236}">
                <a16:creationId xmlns:a16="http://schemas.microsoft.com/office/drawing/2014/main" id="{FC78D9DE-97C6-E2B2-034F-3448F3E342CE}"/>
              </a:ext>
            </a:extLst>
          </p:cNvPr>
          <p:cNvSpPr>
            <a:spLocks noGrp="1"/>
          </p:cNvSpPr>
          <p:nvPr>
            <p:ph idx="1"/>
          </p:nvPr>
        </p:nvSpPr>
        <p:spPr/>
        <p:txBody>
          <a:bodyPr>
            <a:normAutofit fontScale="85000" lnSpcReduction="10000"/>
          </a:bodyPr>
          <a:lstStyle/>
          <a:p>
            <a:pPr fontAlgn="base"/>
            <a:r>
              <a:rPr lang="en-US" dirty="0"/>
              <a:t>Students will submit a project proposal for comments/scoring over the next four months. Students’ HSTA CRA will comment/score their project’s title, research question, hypothesis, variables, background research, procedures, and references.</a:t>
            </a:r>
          </a:p>
          <a:p>
            <a:pPr lvl="1"/>
            <a:r>
              <a:rPr lang="en-US" dirty="0"/>
              <a:t>Submission Directions: The HSTA teacher will email the group a link.</a:t>
            </a:r>
          </a:p>
          <a:p>
            <a:pPr lvl="2"/>
            <a:r>
              <a:rPr lang="en-US" i="1" dirty="0"/>
              <a:t>Use this [LINK] to submit your HSTA project proposal by each deadline. If you're working in a group, only one group member needs to submit per deadline. However, all group members can use the link to view uploaded files and CRA feedback. Be sure to save this link for future use. </a:t>
            </a:r>
            <a:endParaRPr lang="en-US" dirty="0"/>
          </a:p>
          <a:p>
            <a:pPr lvl="2"/>
            <a:r>
              <a:rPr lang="en-US" i="1" dirty="0"/>
              <a:t>You will also use the same link to access comments from your CRA. After each submission, allow some time for the CRA to review your proposal before checking for feedback. </a:t>
            </a:r>
            <a:endParaRPr lang="en-US" dirty="0"/>
          </a:p>
          <a:p>
            <a:pPr lvl="2" fontAlgn="base"/>
            <a:r>
              <a:rPr lang="en-US" i="1" dirty="0"/>
              <a:t>Every group/single project must submit by the deadline.</a:t>
            </a:r>
            <a:r>
              <a:rPr lang="en-US" dirty="0"/>
              <a:t> </a:t>
            </a:r>
          </a:p>
          <a:p>
            <a:pPr lvl="2" fontAlgn="base"/>
            <a:r>
              <a:rPr lang="en-US" i="1" dirty="0"/>
              <a:t>No matter the state of the project, submitting a project by each deadline is required.</a:t>
            </a:r>
            <a:r>
              <a:rPr lang="en-US" dirty="0"/>
              <a:t> </a:t>
            </a:r>
          </a:p>
          <a:p>
            <a:pPr lvl="2" fontAlgn="base"/>
            <a:r>
              <a:rPr lang="en-US" i="1" dirty="0"/>
              <a:t>If you need help submitting your proposal, click on the hyperlink to access the video </a:t>
            </a:r>
            <a:r>
              <a:rPr lang="en-US" i="1" u="sng" dirty="0">
                <a:hlinkClick r:id="rId2"/>
              </a:rPr>
              <a:t>https://health.wvu.edu/hsta/resources/teachers/research-projects/</a:t>
            </a:r>
            <a:r>
              <a:rPr lang="en-US" i="1" dirty="0"/>
              <a:t>   </a:t>
            </a:r>
            <a:endParaRPr lang="en-US" dirty="0"/>
          </a:p>
          <a:p>
            <a:pPr lvl="2" fontAlgn="base"/>
            <a:r>
              <a:rPr lang="en-US" i="1" dirty="0"/>
              <a:t>If you need help reviewing your CRA comments, click on the hyperlink to access the video </a:t>
            </a:r>
            <a:r>
              <a:rPr lang="en-US" i="1" u="sng" dirty="0">
                <a:hlinkClick r:id="rId2"/>
              </a:rPr>
              <a:t>https://health.wvu.edu/hsta/resources/teachers/research-projects/</a:t>
            </a:r>
            <a:r>
              <a:rPr lang="en-US" i="1" dirty="0"/>
              <a:t>   </a:t>
            </a:r>
            <a:endParaRPr lang="en-US" dirty="0"/>
          </a:p>
          <a:p>
            <a:endParaRPr lang="en-US" dirty="0"/>
          </a:p>
        </p:txBody>
      </p:sp>
    </p:spTree>
    <p:extLst>
      <p:ext uri="{BB962C8B-B14F-4D97-AF65-F5344CB8AC3E}">
        <p14:creationId xmlns:p14="http://schemas.microsoft.com/office/powerpoint/2010/main" val="3753794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AE3B1-1194-9931-D546-6108B387329E}"/>
              </a:ext>
            </a:extLst>
          </p:cNvPr>
          <p:cNvSpPr>
            <a:spLocks noGrp="1"/>
          </p:cNvSpPr>
          <p:nvPr>
            <p:ph type="title"/>
          </p:nvPr>
        </p:nvSpPr>
        <p:spPr/>
        <p:txBody>
          <a:bodyPr/>
          <a:lstStyle/>
          <a:p>
            <a:r>
              <a:rPr lang="en-US" dirty="0"/>
              <a:t>Submission Deadlines </a:t>
            </a:r>
            <a:br>
              <a:rPr lang="en-US" dirty="0"/>
            </a:br>
            <a:endParaRPr lang="en-US" dirty="0"/>
          </a:p>
        </p:txBody>
      </p:sp>
      <p:sp>
        <p:nvSpPr>
          <p:cNvPr id="3" name="Content Placeholder 2">
            <a:extLst>
              <a:ext uri="{FF2B5EF4-FFF2-40B4-BE49-F238E27FC236}">
                <a16:creationId xmlns:a16="http://schemas.microsoft.com/office/drawing/2014/main" id="{450906AD-73B2-E22C-1483-BB13EFC70485}"/>
              </a:ext>
            </a:extLst>
          </p:cNvPr>
          <p:cNvSpPr>
            <a:spLocks noGrp="1"/>
          </p:cNvSpPr>
          <p:nvPr>
            <p:ph idx="1"/>
          </p:nvPr>
        </p:nvSpPr>
        <p:spPr>
          <a:xfrm>
            <a:off x="838200" y="1825625"/>
            <a:ext cx="10515600" cy="4858954"/>
          </a:xfrm>
        </p:spPr>
        <p:txBody>
          <a:bodyPr>
            <a:normAutofit fontScale="85000" lnSpcReduction="10000"/>
          </a:bodyPr>
          <a:lstStyle/>
          <a:p>
            <a:r>
              <a:rPr lang="en-US" dirty="0"/>
              <a:t>October 31, 2025: Observation – Research Question – Variables​</a:t>
            </a:r>
          </a:p>
          <a:p>
            <a:r>
              <a:rPr lang="en-US" dirty="0"/>
              <a:t>December 19, 2025: Background – References – Hypothesis​ – Procedures​</a:t>
            </a:r>
          </a:p>
          <a:p>
            <a:r>
              <a:rPr lang="en-US" dirty="0"/>
              <a:t>February 6, 2026: Full Proposal to be approved and earn 40 points</a:t>
            </a:r>
          </a:p>
          <a:p>
            <a:r>
              <a:rPr lang="en-US" dirty="0"/>
              <a:t>Once a student has an approved project, they may start collecting data. There are four options for project status:</a:t>
            </a:r>
          </a:p>
          <a:p>
            <a:pPr lvl="1"/>
            <a:r>
              <a:rPr lang="en-US" b="1" dirty="0"/>
              <a:t>Missed Deadline</a:t>
            </a:r>
            <a:r>
              <a:rPr lang="en-US" dirty="0"/>
              <a:t>, student name(s) are reported to the Local Governing Board.</a:t>
            </a:r>
          </a:p>
          <a:p>
            <a:pPr lvl="1"/>
            <a:r>
              <a:rPr lang="en-US" b="1" dirty="0"/>
              <a:t>Not approved</a:t>
            </a:r>
            <a:r>
              <a:rPr lang="en-US" dirty="0"/>
              <a:t>, cannot start data collection. The student still needs to earn 40 points.</a:t>
            </a:r>
          </a:p>
          <a:p>
            <a:pPr lvl="1"/>
            <a:r>
              <a:rPr lang="en-US" b="1" dirty="0"/>
              <a:t>Not approved, may </a:t>
            </a:r>
            <a:r>
              <a:rPr lang="en-US" dirty="0"/>
              <a:t>start data collection. The student still needs to earn 40 points.</a:t>
            </a:r>
          </a:p>
          <a:p>
            <a:pPr lvl="1"/>
            <a:r>
              <a:rPr lang="en-US" b="1" dirty="0"/>
              <a:t>Approved with 40 points; </a:t>
            </a:r>
            <a:r>
              <a:rPr lang="en-US" dirty="0"/>
              <a:t>no other proposal submission is needed.</a:t>
            </a:r>
          </a:p>
          <a:p>
            <a:r>
              <a:rPr lang="en-US" u="sng" dirty="0"/>
              <a:t>If a student doesn’t have an approved project after the February 6, 2026, deadline or misses the February 6, 2026, deadline, the student will receive notification for non-compliance and will have 10 working days to get an approved project OR be dismissed from the program. </a:t>
            </a:r>
            <a:endParaRPr lang="en-US" dirty="0"/>
          </a:p>
          <a:p>
            <a:endParaRPr lang="en-US" dirty="0"/>
          </a:p>
        </p:txBody>
      </p:sp>
    </p:spTree>
    <p:extLst>
      <p:ext uri="{BB962C8B-B14F-4D97-AF65-F5344CB8AC3E}">
        <p14:creationId xmlns:p14="http://schemas.microsoft.com/office/powerpoint/2010/main" val="2598572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6C16-BA7A-10F4-1228-CDCBD0BC82D8}"/>
              </a:ext>
            </a:extLst>
          </p:cNvPr>
          <p:cNvSpPr>
            <a:spLocks noGrp="1"/>
          </p:cNvSpPr>
          <p:nvPr>
            <p:ph type="title"/>
          </p:nvPr>
        </p:nvSpPr>
        <p:spPr/>
        <p:txBody>
          <a:bodyPr/>
          <a:lstStyle/>
          <a:p>
            <a:r>
              <a:rPr lang="en-US" dirty="0"/>
              <a:t>Part 2</a:t>
            </a:r>
          </a:p>
        </p:txBody>
      </p:sp>
      <p:sp>
        <p:nvSpPr>
          <p:cNvPr id="3" name="Content Placeholder 2">
            <a:extLst>
              <a:ext uri="{FF2B5EF4-FFF2-40B4-BE49-F238E27FC236}">
                <a16:creationId xmlns:a16="http://schemas.microsoft.com/office/drawing/2014/main" id="{DECF05C1-1243-1205-2B30-C79421018868}"/>
              </a:ext>
            </a:extLst>
          </p:cNvPr>
          <p:cNvSpPr>
            <a:spLocks noGrp="1"/>
          </p:cNvSpPr>
          <p:nvPr>
            <p:ph idx="1"/>
          </p:nvPr>
        </p:nvSpPr>
        <p:spPr/>
        <p:txBody>
          <a:bodyPr/>
          <a:lstStyle/>
          <a:p>
            <a:pPr lvl="2"/>
            <a:r>
              <a:rPr lang="en-US" dirty="0"/>
              <a:t>Part 2: Data Collection </a:t>
            </a:r>
          </a:p>
          <a:p>
            <a:pPr lvl="3" fontAlgn="base"/>
            <a:r>
              <a:rPr lang="en-US" dirty="0"/>
              <a:t>During data collection and data analysis, make sure to communicate with the HSTA teacher, Field Site Coordinator, and CRA with updates and any problems. </a:t>
            </a:r>
          </a:p>
          <a:p>
            <a:endParaRPr lang="en-US" dirty="0"/>
          </a:p>
        </p:txBody>
      </p:sp>
    </p:spTree>
    <p:extLst>
      <p:ext uri="{BB962C8B-B14F-4D97-AF65-F5344CB8AC3E}">
        <p14:creationId xmlns:p14="http://schemas.microsoft.com/office/powerpoint/2010/main" val="1205090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11D83-5391-AFE2-EBBC-9D17486C2771}"/>
              </a:ext>
            </a:extLst>
          </p:cNvPr>
          <p:cNvSpPr>
            <a:spLocks noGrp="1"/>
          </p:cNvSpPr>
          <p:nvPr>
            <p:ph type="title"/>
          </p:nvPr>
        </p:nvSpPr>
        <p:spPr/>
        <p:txBody>
          <a:bodyPr/>
          <a:lstStyle/>
          <a:p>
            <a:r>
              <a:rPr lang="en-US" dirty="0"/>
              <a:t>Part 3</a:t>
            </a:r>
          </a:p>
        </p:txBody>
      </p:sp>
      <p:sp>
        <p:nvSpPr>
          <p:cNvPr id="3" name="Content Placeholder 2">
            <a:extLst>
              <a:ext uri="{FF2B5EF4-FFF2-40B4-BE49-F238E27FC236}">
                <a16:creationId xmlns:a16="http://schemas.microsoft.com/office/drawing/2014/main" id="{FF5BC047-AD17-DE4F-4896-1CF18D35B71C}"/>
              </a:ext>
            </a:extLst>
          </p:cNvPr>
          <p:cNvSpPr>
            <a:spLocks noGrp="1"/>
          </p:cNvSpPr>
          <p:nvPr>
            <p:ph idx="1"/>
          </p:nvPr>
        </p:nvSpPr>
        <p:spPr/>
        <p:txBody>
          <a:bodyPr/>
          <a:lstStyle/>
          <a:p>
            <a:pPr lvl="2" fontAlgn="base"/>
            <a:r>
              <a:rPr lang="en-US" dirty="0"/>
              <a:t>Part 3: Final presentation will be submitted to REDCap by </a:t>
            </a:r>
            <a:r>
              <a:rPr lang="en-US" b="1" dirty="0"/>
              <a:t>April 24, 2026, 5:00 PM EST.</a:t>
            </a:r>
            <a:endParaRPr lang="en-US" dirty="0"/>
          </a:p>
          <a:p>
            <a:pPr lvl="3" fontAlgn="base"/>
            <a:r>
              <a:rPr lang="en-US" dirty="0"/>
              <a:t>The final presentation must be submitted to REDCap on or before </a:t>
            </a:r>
            <a:r>
              <a:rPr lang="en-US" b="1" dirty="0"/>
              <a:t>April 24, 2026, 5:00 PM EST</a:t>
            </a:r>
            <a:r>
              <a:rPr lang="en-US" dirty="0"/>
              <a:t>. REDCap will send a link to all students individually to submit their project. All students will submit their project to REDCap, i.e., if they work in a group, each group member will submit their own copy of the presentation to REDCap via their email.</a:t>
            </a:r>
          </a:p>
          <a:p>
            <a:pPr lvl="3" fontAlgn="base"/>
            <a:r>
              <a:rPr lang="en-US" dirty="0"/>
              <a:t>Presentations will be pre-loaded and ready to go on the day of the symposium, so it is very important that students submit their final project on or before </a:t>
            </a:r>
            <a:r>
              <a:rPr lang="en-US" b="1" dirty="0"/>
              <a:t>April 24, 2026, 5:00 PM EST</a:t>
            </a:r>
            <a:r>
              <a:rPr lang="en-US" dirty="0"/>
              <a:t>. If students fail to submit on time, they will not be able to present at the Symposium and will need to speak to their Local Governing Board. </a:t>
            </a:r>
          </a:p>
          <a:p>
            <a:endParaRPr lang="en-US" dirty="0"/>
          </a:p>
        </p:txBody>
      </p:sp>
    </p:spTree>
    <p:extLst>
      <p:ext uri="{BB962C8B-B14F-4D97-AF65-F5344CB8AC3E}">
        <p14:creationId xmlns:p14="http://schemas.microsoft.com/office/powerpoint/2010/main" val="3796369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5F95-F82E-BBBD-A9D7-F057AC4DFE89}"/>
              </a:ext>
            </a:extLst>
          </p:cNvPr>
          <p:cNvSpPr>
            <a:spLocks noGrp="1"/>
          </p:cNvSpPr>
          <p:nvPr>
            <p:ph type="title"/>
          </p:nvPr>
        </p:nvSpPr>
        <p:spPr/>
        <p:txBody>
          <a:bodyPr/>
          <a:lstStyle/>
          <a:p>
            <a:r>
              <a:rPr lang="en-US" dirty="0"/>
              <a:t>Part 4</a:t>
            </a:r>
          </a:p>
        </p:txBody>
      </p:sp>
      <p:sp>
        <p:nvSpPr>
          <p:cNvPr id="3" name="Content Placeholder 2">
            <a:extLst>
              <a:ext uri="{FF2B5EF4-FFF2-40B4-BE49-F238E27FC236}">
                <a16:creationId xmlns:a16="http://schemas.microsoft.com/office/drawing/2014/main" id="{4C9425F7-051E-2632-9FE4-0BA32C53228E}"/>
              </a:ext>
            </a:extLst>
          </p:cNvPr>
          <p:cNvSpPr>
            <a:spLocks noGrp="1"/>
          </p:cNvSpPr>
          <p:nvPr>
            <p:ph idx="1"/>
          </p:nvPr>
        </p:nvSpPr>
        <p:spPr/>
        <p:txBody>
          <a:bodyPr/>
          <a:lstStyle/>
          <a:p>
            <a:pPr lvl="2" fontAlgn="base"/>
            <a:r>
              <a:rPr lang="en-US" dirty="0"/>
              <a:t>Part 4: Students will present at the Symposium. The annual symposia are important parts of the HSTA experience. These events are mandatory for students to attend. The presentation of projects helps develop crucial skills, share student work with community members, and is a requirement for the HSTA waiver.  </a:t>
            </a:r>
          </a:p>
          <a:p>
            <a:pPr lvl="3" fontAlgn="base"/>
            <a:r>
              <a:rPr lang="en-US" dirty="0"/>
              <a:t>April 25, 2026 – May 9, 2026, is the Symposium window. The Field Site Coordinator will follow up with a date, time, and location.</a:t>
            </a:r>
          </a:p>
          <a:p>
            <a:pPr lvl="3" fontAlgn="base"/>
            <a:r>
              <a:rPr lang="en-US" dirty="0"/>
              <a:t>To earn symposium credit, all students must: </a:t>
            </a:r>
          </a:p>
          <a:p>
            <a:pPr lvl="4" fontAlgn="base"/>
            <a:r>
              <a:rPr lang="en-US" dirty="0"/>
              <a:t>Attend the session. </a:t>
            </a:r>
          </a:p>
          <a:p>
            <a:pPr lvl="4" fontAlgn="base"/>
            <a:r>
              <a:rPr lang="en-US" dirty="0"/>
              <a:t>Present and listen to all presentations. </a:t>
            </a:r>
          </a:p>
          <a:p>
            <a:pPr lvl="4"/>
            <a:r>
              <a:rPr lang="en-US" dirty="0"/>
              <a:t>Earn a passing score. At the symposium, judges will give a point for each correctly completed content item. To pass, students will need to receive at least </a:t>
            </a:r>
            <a:r>
              <a:rPr lang="en-US" b="1" dirty="0"/>
              <a:t>20 out of 24 points</a:t>
            </a:r>
            <a:r>
              <a:rPr lang="en-US" dirty="0"/>
              <a:t>.</a:t>
            </a:r>
          </a:p>
          <a:p>
            <a:pPr lvl="4" fontAlgn="base"/>
            <a:r>
              <a:rPr lang="en-US" dirty="0"/>
              <a:t>Complete your evaluation online. </a:t>
            </a:r>
          </a:p>
          <a:p>
            <a:endParaRPr lang="en-US" dirty="0"/>
          </a:p>
        </p:txBody>
      </p:sp>
    </p:spTree>
    <p:extLst>
      <p:ext uri="{BB962C8B-B14F-4D97-AF65-F5344CB8AC3E}">
        <p14:creationId xmlns:p14="http://schemas.microsoft.com/office/powerpoint/2010/main" val="12167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6DAED-A794-5899-0088-D6A20704B46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3CB396-5F97-BE46-A713-784EA6A07481}"/>
              </a:ext>
            </a:extLst>
          </p:cNvPr>
          <p:cNvSpPr>
            <a:spLocks noGrp="1"/>
          </p:cNvSpPr>
          <p:nvPr>
            <p:ph idx="1"/>
          </p:nvPr>
        </p:nvSpPr>
        <p:spPr/>
        <p:txBody>
          <a:bodyPr>
            <a:normAutofit lnSpcReduction="10000"/>
          </a:bodyPr>
          <a:lstStyle/>
          <a:p>
            <a:pPr lvl="3" fontAlgn="base"/>
            <a:r>
              <a:rPr lang="en-US" dirty="0"/>
              <a:t>Scheduling issues for Symposium </a:t>
            </a:r>
          </a:p>
          <a:p>
            <a:pPr lvl="4" fontAlgn="base"/>
            <a:r>
              <a:rPr lang="en-US" dirty="0"/>
              <a:t>We understand that sometimes circumstances arise that require special attention to students’ attendance. </a:t>
            </a:r>
          </a:p>
          <a:p>
            <a:pPr lvl="4" fontAlgn="base"/>
            <a:r>
              <a:rPr lang="en-US" dirty="0"/>
              <a:t>Talk with the Field Site Coordinator for a symposium excusal request form. If a student or teacher is requesting to be excused from a symposia event:</a:t>
            </a:r>
          </a:p>
          <a:p>
            <a:pPr lvl="5" fontAlgn="base"/>
            <a:r>
              <a:rPr lang="en-US" dirty="0"/>
              <a:t>Talk with the Field Site Coordinator for a symposium excusal request form.</a:t>
            </a:r>
          </a:p>
          <a:p>
            <a:pPr lvl="5" fontAlgn="base"/>
            <a:r>
              <a:rPr lang="en-US" dirty="0"/>
              <a:t>Submit excuse by regional deadline _________________ for Local Governing Board review.</a:t>
            </a:r>
          </a:p>
          <a:p>
            <a:pPr lvl="5" fontAlgn="base"/>
            <a:r>
              <a:rPr lang="en-US" dirty="0"/>
              <a:t>All Local Governing Board reviews are due by April 10, 2026, to the Joint Governing Board.</a:t>
            </a:r>
          </a:p>
          <a:p>
            <a:pPr lvl="3" fontAlgn="base"/>
            <a:r>
              <a:rPr lang="en-US" dirty="0"/>
              <a:t>The following circumstances are acceptable reasons for a schedule change:</a:t>
            </a:r>
          </a:p>
          <a:p>
            <a:pPr lvl="4" fontAlgn="base"/>
            <a:r>
              <a:rPr lang="en-US" dirty="0"/>
              <a:t>Prom: If you have prom, you can request to present during the morning session. </a:t>
            </a:r>
          </a:p>
          <a:p>
            <a:pPr lvl="4" fontAlgn="base"/>
            <a:r>
              <a:rPr lang="en-US" dirty="0"/>
              <a:t>College graduations: Students with immediate family members graduating may be excused. </a:t>
            </a:r>
          </a:p>
          <a:p>
            <a:pPr lvl="4" fontAlgn="base"/>
            <a:r>
              <a:rPr lang="en-US" dirty="0"/>
              <a:t>Serious illness</a:t>
            </a:r>
          </a:p>
          <a:p>
            <a:pPr lvl="4" fontAlgn="base"/>
            <a:r>
              <a:rPr lang="en-US" dirty="0"/>
              <a:t>Other valid reasons could include funeral, wedding, major family events </a:t>
            </a:r>
          </a:p>
          <a:p>
            <a:endParaRPr lang="en-US" dirty="0"/>
          </a:p>
        </p:txBody>
      </p:sp>
    </p:spTree>
    <p:extLst>
      <p:ext uri="{BB962C8B-B14F-4D97-AF65-F5344CB8AC3E}">
        <p14:creationId xmlns:p14="http://schemas.microsoft.com/office/powerpoint/2010/main" val="1489057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06CF-5B0A-CEAC-A917-01FC37FC0C51}"/>
              </a:ext>
            </a:extLst>
          </p:cNvPr>
          <p:cNvSpPr>
            <a:spLocks noGrp="1"/>
          </p:cNvSpPr>
          <p:nvPr>
            <p:ph type="title"/>
          </p:nvPr>
        </p:nvSpPr>
        <p:spPr/>
        <p:txBody>
          <a:bodyPr/>
          <a:lstStyle/>
          <a:p>
            <a:r>
              <a:rPr lang="en-US" dirty="0"/>
              <a:t>CRA Regions</a:t>
            </a:r>
          </a:p>
        </p:txBody>
      </p:sp>
      <p:sp>
        <p:nvSpPr>
          <p:cNvPr id="3" name="Content Placeholder 2">
            <a:extLst>
              <a:ext uri="{FF2B5EF4-FFF2-40B4-BE49-F238E27FC236}">
                <a16:creationId xmlns:a16="http://schemas.microsoft.com/office/drawing/2014/main" id="{662210B0-B819-BB98-FA5B-A1086C7354AE}"/>
              </a:ext>
            </a:extLst>
          </p:cNvPr>
          <p:cNvSpPr>
            <a:spLocks noGrp="1"/>
          </p:cNvSpPr>
          <p:nvPr>
            <p:ph idx="1"/>
          </p:nvPr>
        </p:nvSpPr>
        <p:spPr/>
        <p:txBody>
          <a:bodyPr/>
          <a:lstStyle/>
          <a:p>
            <a:r>
              <a:rPr lang="en-US" dirty="0"/>
              <a:t>The following CRA will provide your region with comments.</a:t>
            </a:r>
          </a:p>
          <a:p>
            <a:pPr lvl="0"/>
            <a:r>
              <a:rPr lang="en-US" dirty="0"/>
              <a:t>Dr. Kris Adkins </a:t>
            </a:r>
            <a:r>
              <a:rPr lang="en-US" u="sng" dirty="0">
                <a:hlinkClick r:id="rId2"/>
              </a:rPr>
              <a:t>kadkins@hsc.wvu.edu</a:t>
            </a:r>
            <a:r>
              <a:rPr lang="en-US" dirty="0"/>
              <a:t>   </a:t>
            </a:r>
          </a:p>
          <a:p>
            <a:pPr lvl="3"/>
            <a:r>
              <a:rPr lang="en-US" dirty="0"/>
              <a:t>Mountain HSTA, Ohio/Marshall, Harrison/Monongalia/Marion, and Greenbrier/Fayette</a:t>
            </a:r>
          </a:p>
          <a:p>
            <a:pPr lvl="0"/>
            <a:r>
              <a:rPr lang="en-US" dirty="0"/>
              <a:t>Christine Anderson </a:t>
            </a:r>
            <a:r>
              <a:rPr lang="en-US" u="sng" dirty="0">
                <a:hlinkClick r:id="rId3"/>
              </a:rPr>
              <a:t>canders4@hsc.wvu.edu</a:t>
            </a:r>
            <a:r>
              <a:rPr lang="en-US" dirty="0"/>
              <a:t> </a:t>
            </a:r>
          </a:p>
          <a:p>
            <a:pPr lvl="1"/>
            <a:r>
              <a:rPr lang="en-US" dirty="0"/>
              <a:t>McDowell, Mingo/Logan, Kanawha, and BWRC </a:t>
            </a:r>
          </a:p>
          <a:p>
            <a:pPr lvl="0"/>
            <a:r>
              <a:rPr lang="en-US" dirty="0"/>
              <a:t>Dr. Cathy Morton </a:t>
            </a:r>
            <a:r>
              <a:rPr lang="en-US" u="sng" dirty="0">
                <a:hlinkClick r:id="rId4"/>
              </a:rPr>
              <a:t>catherine.morton@hsc.wvu.edu</a:t>
            </a:r>
            <a:r>
              <a:rPr lang="en-US" dirty="0"/>
              <a:t> </a:t>
            </a:r>
          </a:p>
          <a:p>
            <a:pPr lvl="3"/>
            <a:r>
              <a:rPr lang="en-US" dirty="0"/>
              <a:t>Cabell/Lincoln/Boone and Eastern Panhandle </a:t>
            </a:r>
          </a:p>
          <a:p>
            <a:pPr lvl="0"/>
            <a:r>
              <a:rPr lang="en-US" dirty="0"/>
              <a:t>Summer Kuhn </a:t>
            </a:r>
            <a:r>
              <a:rPr lang="en-US" u="sng" dirty="0">
                <a:hlinkClick r:id="rId5"/>
              </a:rPr>
              <a:t>slkuhn@hsc.wvu.edu</a:t>
            </a:r>
            <a:r>
              <a:rPr lang="en-US" dirty="0"/>
              <a:t>   </a:t>
            </a:r>
          </a:p>
          <a:p>
            <a:pPr lvl="3"/>
            <a:r>
              <a:rPr lang="en-US" dirty="0"/>
              <a:t>Mercer/Raleigh </a:t>
            </a:r>
          </a:p>
          <a:p>
            <a:pPr marL="0" indent="0">
              <a:buNone/>
            </a:pPr>
            <a:endParaRPr lang="en-US" dirty="0"/>
          </a:p>
        </p:txBody>
      </p:sp>
    </p:spTree>
    <p:extLst>
      <p:ext uri="{BB962C8B-B14F-4D97-AF65-F5344CB8AC3E}">
        <p14:creationId xmlns:p14="http://schemas.microsoft.com/office/powerpoint/2010/main" val="343254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E2D8F-4FBC-97CB-A575-FCDDCB1A93D4}"/>
              </a:ext>
            </a:extLst>
          </p:cNvPr>
          <p:cNvSpPr>
            <a:spLocks noGrp="1"/>
          </p:cNvSpPr>
          <p:nvPr>
            <p:ph type="title"/>
          </p:nvPr>
        </p:nvSpPr>
        <p:spPr/>
        <p:txBody>
          <a:bodyPr>
            <a:normAutofit fontScale="90000"/>
          </a:bodyPr>
          <a:lstStyle/>
          <a:p>
            <a:r>
              <a:rPr lang="en-US" dirty="0"/>
              <a:t> </a:t>
            </a:r>
            <a:br>
              <a:rPr lang="en-US" dirty="0"/>
            </a:br>
            <a:r>
              <a:rPr lang="en-US" i="1" dirty="0"/>
              <a:t>Objectives</a:t>
            </a:r>
            <a:r>
              <a:rPr lang="en-US" dirty="0"/>
              <a:t>:</a:t>
            </a:r>
            <a:br>
              <a:rPr lang="en-US" dirty="0"/>
            </a:br>
            <a:endParaRPr lang="en-US" dirty="0"/>
          </a:p>
        </p:txBody>
      </p:sp>
      <p:sp>
        <p:nvSpPr>
          <p:cNvPr id="3" name="Content Placeholder 2">
            <a:extLst>
              <a:ext uri="{FF2B5EF4-FFF2-40B4-BE49-F238E27FC236}">
                <a16:creationId xmlns:a16="http://schemas.microsoft.com/office/drawing/2014/main" id="{06A325AB-F119-EE18-12D3-F71C53AE0E09}"/>
              </a:ext>
            </a:extLst>
          </p:cNvPr>
          <p:cNvSpPr>
            <a:spLocks noGrp="1"/>
          </p:cNvSpPr>
          <p:nvPr>
            <p:ph idx="1"/>
          </p:nvPr>
        </p:nvSpPr>
        <p:spPr/>
        <p:txBody>
          <a:bodyPr/>
          <a:lstStyle/>
          <a:p>
            <a:pPr lvl="0"/>
            <a:r>
              <a:rPr lang="en-US" dirty="0"/>
              <a:t>Introduction to the HSTA Community-Based Projects</a:t>
            </a:r>
          </a:p>
          <a:p>
            <a:pPr lvl="1"/>
            <a:r>
              <a:rPr lang="en-US" dirty="0"/>
              <a:t>Define “HSTA community-based project”</a:t>
            </a:r>
          </a:p>
          <a:p>
            <a:pPr lvl="1"/>
            <a:r>
              <a:rPr lang="en-US" dirty="0"/>
              <a:t>Introduce students to logistics and deadlines associated with the HSTA community-based project</a:t>
            </a:r>
          </a:p>
          <a:p>
            <a:pPr lvl="0"/>
            <a:r>
              <a:rPr lang="en-US" dirty="0"/>
              <a:t>Demonstration of HSTA Community-Based Project Presentation</a:t>
            </a:r>
          </a:p>
          <a:p>
            <a:pPr lvl="1"/>
            <a:r>
              <a:rPr lang="en-US" dirty="0"/>
              <a:t>Review the HSTA presentation score sheet</a:t>
            </a:r>
          </a:p>
          <a:p>
            <a:pPr lvl="1"/>
            <a:r>
              <a:rPr lang="en-US" dirty="0"/>
              <a:t>Have a group present their HSTA community-based project from last year, and students use the presentation score sheet to score the presentation</a:t>
            </a:r>
          </a:p>
          <a:p>
            <a:endParaRPr lang="en-US" dirty="0"/>
          </a:p>
        </p:txBody>
      </p:sp>
    </p:spTree>
    <p:extLst>
      <p:ext uri="{BB962C8B-B14F-4D97-AF65-F5344CB8AC3E}">
        <p14:creationId xmlns:p14="http://schemas.microsoft.com/office/powerpoint/2010/main" val="248246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74B39-B4FD-DBA3-AE01-B8B3F7717EC8}"/>
              </a:ext>
            </a:extLst>
          </p:cNvPr>
          <p:cNvSpPr>
            <a:spLocks noGrp="1"/>
          </p:cNvSpPr>
          <p:nvPr>
            <p:ph type="title"/>
          </p:nvPr>
        </p:nvSpPr>
        <p:spPr/>
        <p:txBody>
          <a:bodyPr>
            <a:normAutofit fontScale="90000"/>
          </a:bodyPr>
          <a:lstStyle/>
          <a:p>
            <a:r>
              <a:rPr lang="en-US" b="1" i="1" dirty="0"/>
              <a:t>9</a:t>
            </a:r>
            <a:r>
              <a:rPr lang="en-US" b="1" i="1" baseline="30000" dirty="0"/>
              <a:t>th</a:t>
            </a:r>
            <a:r>
              <a:rPr lang="en-US" b="1" i="1" dirty="0"/>
              <a:t> and 10</a:t>
            </a:r>
            <a:r>
              <a:rPr lang="en-US" b="1" i="1" baseline="30000" dirty="0"/>
              <a:t>th</a:t>
            </a:r>
            <a:r>
              <a:rPr lang="en-US" b="1" i="1" dirty="0"/>
              <a:t> Grader Project (State Survey) Directions:</a:t>
            </a:r>
            <a:br>
              <a:rPr lang="en-US" b="1" i="1" dirty="0"/>
            </a:br>
            <a:endParaRPr lang="en-US" dirty="0"/>
          </a:p>
        </p:txBody>
      </p:sp>
      <p:sp>
        <p:nvSpPr>
          <p:cNvPr id="3" name="Content Placeholder 2">
            <a:extLst>
              <a:ext uri="{FF2B5EF4-FFF2-40B4-BE49-F238E27FC236}">
                <a16:creationId xmlns:a16="http://schemas.microsoft.com/office/drawing/2014/main" id="{19E29704-4CF9-E081-98D7-95CC8BB95E33}"/>
              </a:ext>
            </a:extLst>
          </p:cNvPr>
          <p:cNvSpPr>
            <a:spLocks noGrp="1"/>
          </p:cNvSpPr>
          <p:nvPr>
            <p:ph idx="1"/>
          </p:nvPr>
        </p:nvSpPr>
        <p:spPr>
          <a:xfrm>
            <a:off x="168165" y="1825624"/>
            <a:ext cx="11918731" cy="4879975"/>
          </a:xfrm>
        </p:spPr>
        <p:txBody>
          <a:bodyPr>
            <a:normAutofit fontScale="55000" lnSpcReduction="20000"/>
          </a:bodyPr>
          <a:lstStyle/>
          <a:p>
            <a:r>
              <a:rPr lang="en-US" dirty="0"/>
              <a:t>All 9</a:t>
            </a:r>
            <a:r>
              <a:rPr lang="en-US" baseline="30000" dirty="0"/>
              <a:t>th</a:t>
            </a:r>
            <a:r>
              <a:rPr lang="en-US" dirty="0"/>
              <a:t> and 10</a:t>
            </a:r>
            <a:r>
              <a:rPr lang="en-US" baseline="30000" dirty="0"/>
              <a:t>th</a:t>
            </a:r>
            <a:r>
              <a:rPr lang="en-US" dirty="0"/>
              <a:t> grade students will use the HSTA Statewide Survey to conduct a cross-sectional/prevalence study. This type of study examines a population at a specific point in time. For example, if you measure the attitudes of 9th graders at your school in September, their attitudes might change by May.</a:t>
            </a:r>
          </a:p>
          <a:p>
            <a:r>
              <a:rPr lang="en-US" dirty="0"/>
              <a:t>The HSTA State Survey has pre-developed questions students will use in their research project. HSTA student researchers will share the State Survey with family and friends between September 2025 and January 2026. Then students will </a:t>
            </a:r>
            <a:r>
              <a:rPr lang="en-US" b="1" i="1" dirty="0"/>
              <a:t>use the data collected through the State Survey to complete a HSTA research project. </a:t>
            </a:r>
            <a:endParaRPr lang="en-US" dirty="0"/>
          </a:p>
          <a:p>
            <a:r>
              <a:rPr lang="en-US" dirty="0"/>
              <a:t>Using the HSTA State Survey, allows student researchers to learn how to build comparisons, analyze data, and enhance their presentation skills before diving into their own research ideas during their junior and senior year of high school. </a:t>
            </a:r>
          </a:p>
          <a:p>
            <a:r>
              <a:rPr lang="en-US" dirty="0"/>
              <a:t>Students will begin developing their research question, variables, and hypotheses in later lessons. They will write procedures during lessons 11 and 12, but they can start sharing the survey with family, friends, and peers next club meeting. Data collection will continue through January 2026. Data will be submitted to the teacher in early February, provided everyone has completed their CITI training. In the Spring, club lessons will help students answer their research question using the data collected through the HSTA State Survey. </a:t>
            </a:r>
          </a:p>
          <a:p>
            <a:r>
              <a:rPr lang="en-US" dirty="0"/>
              <a:t>HSTA students will submit their project slides to the HSTA teacher during club meetings and submit their project slides for CRA review. Review the CRA deadlines.</a:t>
            </a:r>
          </a:p>
          <a:p>
            <a:r>
              <a:rPr lang="en-US" b="1" i="1" dirty="0"/>
              <a:t>Note: </a:t>
            </a:r>
            <a:r>
              <a:rPr lang="en-US" dirty="0"/>
              <a:t>There are four options for project status:</a:t>
            </a:r>
          </a:p>
          <a:p>
            <a:pPr lvl="1"/>
            <a:r>
              <a:rPr lang="en-US" b="1" dirty="0"/>
              <a:t>Missed Deadline</a:t>
            </a:r>
            <a:r>
              <a:rPr lang="en-US" dirty="0"/>
              <a:t>, student name(s) are reported to the Local Governing Board.</a:t>
            </a:r>
          </a:p>
          <a:p>
            <a:pPr lvl="1"/>
            <a:r>
              <a:rPr lang="en-US" b="1" dirty="0"/>
              <a:t>Not approved</a:t>
            </a:r>
            <a:r>
              <a:rPr lang="en-US" dirty="0"/>
              <a:t>, cannot start data collection. The student still needs to earn 40 points.</a:t>
            </a:r>
          </a:p>
          <a:p>
            <a:pPr lvl="1"/>
            <a:r>
              <a:rPr lang="en-US" b="1" dirty="0"/>
              <a:t>Not approved, may </a:t>
            </a:r>
            <a:r>
              <a:rPr lang="en-US" dirty="0"/>
              <a:t>start data collection. The student still needs to earn 40 points.</a:t>
            </a:r>
          </a:p>
          <a:p>
            <a:pPr lvl="1"/>
            <a:r>
              <a:rPr lang="en-US" b="1" dirty="0"/>
              <a:t>Approved with 40 points; </a:t>
            </a:r>
            <a:r>
              <a:rPr lang="en-US" dirty="0"/>
              <a:t>no other proposal submission is needed.</a:t>
            </a:r>
          </a:p>
          <a:p>
            <a:r>
              <a:rPr lang="en-US" dirty="0"/>
              <a:t>HSTA teacher will let students know how to submit their project for CRA review.</a:t>
            </a:r>
          </a:p>
        </p:txBody>
      </p:sp>
    </p:spTree>
    <p:extLst>
      <p:ext uri="{BB962C8B-B14F-4D97-AF65-F5344CB8AC3E}">
        <p14:creationId xmlns:p14="http://schemas.microsoft.com/office/powerpoint/2010/main" val="2978439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ECBD6-9EED-8379-6AA7-57F367104FD1}"/>
              </a:ext>
            </a:extLst>
          </p:cNvPr>
          <p:cNvSpPr>
            <a:spLocks noGrp="1"/>
          </p:cNvSpPr>
          <p:nvPr>
            <p:ph type="title"/>
          </p:nvPr>
        </p:nvSpPr>
        <p:spPr/>
        <p:txBody>
          <a:bodyPr>
            <a:normAutofit fontScale="90000"/>
          </a:bodyPr>
          <a:lstStyle/>
          <a:p>
            <a:r>
              <a:rPr lang="en-US" b="1" i="1" dirty="0"/>
              <a:t>11</a:t>
            </a:r>
            <a:r>
              <a:rPr lang="en-US" b="1" i="1" baseline="30000" dirty="0"/>
              <a:t>th</a:t>
            </a:r>
            <a:r>
              <a:rPr lang="en-US" b="1" i="1" dirty="0"/>
              <a:t>/12th Grade Project (Menu, Self-Selected, or with 9th/10th graders) Directions:</a:t>
            </a:r>
            <a:br>
              <a:rPr lang="en-US" b="1" i="1"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1BCFAC89-3F3A-8044-699C-B687574E4852}"/>
              </a:ext>
            </a:extLst>
          </p:cNvPr>
          <p:cNvSpPr>
            <a:spLocks noGrp="1"/>
          </p:cNvSpPr>
          <p:nvPr>
            <p:ph idx="1"/>
          </p:nvPr>
        </p:nvSpPr>
        <p:spPr>
          <a:xfrm>
            <a:off x="147145" y="1825624"/>
            <a:ext cx="11866179" cy="4890485"/>
          </a:xfrm>
        </p:spPr>
        <p:txBody>
          <a:bodyPr>
            <a:normAutofit fontScale="40000" lnSpcReduction="20000"/>
          </a:bodyPr>
          <a:lstStyle/>
          <a:p>
            <a:r>
              <a:rPr lang="en-US" dirty="0"/>
              <a:t>All 11</a:t>
            </a:r>
            <a:r>
              <a:rPr lang="en-US" baseline="30000" dirty="0"/>
              <a:t>th</a:t>
            </a:r>
            <a:r>
              <a:rPr lang="en-US" dirty="0"/>
              <a:t> and 12</a:t>
            </a:r>
            <a:r>
              <a:rPr lang="en-US" baseline="30000" dirty="0"/>
              <a:t>th</a:t>
            </a:r>
            <a:r>
              <a:rPr lang="en-US" dirty="0"/>
              <a:t> graders can create with own idea with approval, work from the Project Menu, or work with 9</a:t>
            </a:r>
            <a:r>
              <a:rPr lang="en-US" baseline="30000" dirty="0"/>
              <a:t>th</a:t>
            </a:r>
            <a:r>
              <a:rPr lang="en-US" dirty="0"/>
              <a:t>/10</a:t>
            </a:r>
            <a:r>
              <a:rPr lang="en-US" baseline="30000" dirty="0"/>
              <a:t>th</a:t>
            </a:r>
            <a:r>
              <a:rPr lang="en-US" dirty="0"/>
              <a:t> Grader(s) on State Survey. To complete your Community Research Project Presentation, follow the instructions in the PowerPoint Presentation Guide. Submit your PowerPoint to your CRA through REDCap by the deadlines. </a:t>
            </a:r>
          </a:p>
          <a:p>
            <a:r>
              <a:rPr lang="en-US" b="1" i="1" dirty="0"/>
              <a:t>Note: </a:t>
            </a:r>
            <a:r>
              <a:rPr lang="en-US" dirty="0"/>
              <a:t>Once you have an approved project, you may start collecting data. There are four options for project status:</a:t>
            </a:r>
          </a:p>
          <a:p>
            <a:pPr lvl="1"/>
            <a:r>
              <a:rPr lang="en-US" b="1" dirty="0"/>
              <a:t>Missed Deadline</a:t>
            </a:r>
            <a:r>
              <a:rPr lang="en-US" dirty="0"/>
              <a:t>, student name(s) are reported to the Local Governing Board.</a:t>
            </a:r>
          </a:p>
          <a:p>
            <a:pPr lvl="1"/>
            <a:r>
              <a:rPr lang="en-US" b="1" dirty="0"/>
              <a:t>Not approved</a:t>
            </a:r>
            <a:r>
              <a:rPr lang="en-US" dirty="0"/>
              <a:t>, cannot start data collection. The student still needs to earn 40 points.</a:t>
            </a:r>
          </a:p>
          <a:p>
            <a:pPr lvl="1"/>
            <a:r>
              <a:rPr lang="en-US" b="1" dirty="0"/>
              <a:t>Not approved, may </a:t>
            </a:r>
            <a:r>
              <a:rPr lang="en-US" dirty="0"/>
              <a:t>start data collection. The student still needs to earn 40 points.</a:t>
            </a:r>
          </a:p>
          <a:p>
            <a:pPr lvl="1"/>
            <a:r>
              <a:rPr lang="en-US" b="1" dirty="0"/>
              <a:t>Approved with 40 points; </a:t>
            </a:r>
            <a:r>
              <a:rPr lang="en-US" dirty="0"/>
              <a:t>no other proposal submission is needed.</a:t>
            </a:r>
          </a:p>
          <a:p>
            <a:r>
              <a:rPr lang="en-US" b="1" dirty="0"/>
              <a:t>Project Selection:</a:t>
            </a:r>
            <a:endParaRPr lang="en-US" dirty="0"/>
          </a:p>
          <a:p>
            <a:pPr lvl="1"/>
            <a:r>
              <a:rPr lang="en-US" dirty="0"/>
              <a:t>Choose your own community research topic.</a:t>
            </a:r>
          </a:p>
          <a:p>
            <a:pPr lvl="1"/>
            <a:r>
              <a:rPr lang="en-US" dirty="0"/>
              <a:t>Engage with a project from the Project Menu.</a:t>
            </a:r>
          </a:p>
          <a:p>
            <a:pPr lvl="1"/>
            <a:r>
              <a:rPr lang="en-US" dirty="0"/>
              <a:t>Collaborate with a 9th/10th grader on the Statewide Survey Project.</a:t>
            </a:r>
          </a:p>
          <a:p>
            <a:pPr lvl="0"/>
            <a:r>
              <a:rPr lang="en-US" b="1" dirty="0"/>
              <a:t>Sensitive Information:</a:t>
            </a:r>
            <a:r>
              <a:rPr lang="en-US" dirty="0"/>
              <a:t> All sensitive or protected health information (e.g., blood pressure, weight, sex, drug use) must be approved by your CRA and/or WVU-IRB.</a:t>
            </a:r>
          </a:p>
          <a:p>
            <a:pPr lvl="0"/>
            <a:r>
              <a:rPr lang="en-US" b="1" dirty="0"/>
              <a:t>Animal Research:</a:t>
            </a:r>
            <a:r>
              <a:rPr lang="en-US" dirty="0"/>
              <a:t> Any research involving vertebrate animals must be approved by your CRA and/or WVU-IACUC.</a:t>
            </a:r>
          </a:p>
          <a:p>
            <a:pPr lvl="0"/>
            <a:r>
              <a:rPr lang="en-US" b="1" dirty="0"/>
              <a:t>Bacteria Culturing:</a:t>
            </a:r>
            <a:r>
              <a:rPr lang="en-US" dirty="0"/>
              <a:t> Culturing bacteria is not permitted.</a:t>
            </a:r>
          </a:p>
          <a:p>
            <a:pPr lvl="0"/>
            <a:r>
              <a:rPr lang="en-US" b="1" dirty="0"/>
              <a:t>Approval of Materials:</a:t>
            </a:r>
            <a:r>
              <a:rPr lang="en-US" dirty="0"/>
              <a:t> All surveys and intervention materials must be approved by your CRA before approval is given.</a:t>
            </a:r>
          </a:p>
          <a:p>
            <a:r>
              <a:rPr lang="en-US" b="1" i="1" u="sng" dirty="0"/>
              <a:t>Project Types</a:t>
            </a:r>
            <a:endParaRPr lang="en-US" b="1" i="1" dirty="0"/>
          </a:p>
          <a:p>
            <a:pPr lvl="0"/>
            <a:r>
              <a:rPr lang="en-US" dirty="0"/>
              <a:t>Cross-Sectional/Prevalence Study: This type of study examines a population at a specific point in time. For instance, if you assess the attitudes of 9th graders at your school in September, those attitudes might change by May if tested again.</a:t>
            </a:r>
          </a:p>
          <a:p>
            <a:pPr lvl="0"/>
            <a:r>
              <a:rPr lang="en-US" dirty="0"/>
              <a:t>Intervention: An intervention is a structured program aimed at inducing change within a group. This could involve altering behaviors (such as promoting healthy eating) or improving health outcomes (like reducing blood pressure).</a:t>
            </a:r>
          </a:p>
          <a:p>
            <a:pPr lvl="0"/>
            <a:r>
              <a:rPr lang="en-US" dirty="0"/>
              <a:t>Human Experiment: This involves conducting experiments with human participants to observe effects. For example, you might test whether students perform better on exams when using iPads versus traditional books for studying.</a:t>
            </a:r>
          </a:p>
          <a:p>
            <a:r>
              <a:rPr lang="en-US" dirty="0"/>
              <a:t>Non-Human Experiment: This refers to traditional science experiments that test hypotheses using non-human subjects. For example, you might investigate how varying light levels affect bean growth or examine the impact of different caffeine levels on zebrafish</a:t>
            </a:r>
            <a:r>
              <a:rPr lang="en-US" dirty="0">
                <a:effectLst/>
              </a:rPr>
              <a:t> </a:t>
            </a:r>
            <a:endParaRPr lang="en-US" dirty="0"/>
          </a:p>
        </p:txBody>
      </p:sp>
    </p:spTree>
    <p:extLst>
      <p:ext uri="{BB962C8B-B14F-4D97-AF65-F5344CB8AC3E}">
        <p14:creationId xmlns:p14="http://schemas.microsoft.com/office/powerpoint/2010/main" val="1662920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CF89-E55B-3776-BEB8-0C0A68916F33}"/>
              </a:ext>
            </a:extLst>
          </p:cNvPr>
          <p:cNvSpPr>
            <a:spLocks noGrp="1"/>
          </p:cNvSpPr>
          <p:nvPr>
            <p:ph type="title"/>
          </p:nvPr>
        </p:nvSpPr>
        <p:spPr/>
        <p:txBody>
          <a:bodyPr/>
          <a:lstStyle/>
          <a:p>
            <a:r>
              <a:rPr lang="en-US" dirty="0"/>
              <a:t>Presentation Score Sheets</a:t>
            </a:r>
          </a:p>
        </p:txBody>
      </p:sp>
      <p:sp>
        <p:nvSpPr>
          <p:cNvPr id="3" name="Content Placeholder 2">
            <a:extLst>
              <a:ext uri="{FF2B5EF4-FFF2-40B4-BE49-F238E27FC236}">
                <a16:creationId xmlns:a16="http://schemas.microsoft.com/office/drawing/2014/main" id="{FFA998DE-8980-8652-6D5C-5AED863962AF}"/>
              </a:ext>
            </a:extLst>
          </p:cNvPr>
          <p:cNvSpPr>
            <a:spLocks noGrp="1"/>
          </p:cNvSpPr>
          <p:nvPr>
            <p:ph idx="1"/>
          </p:nvPr>
        </p:nvSpPr>
        <p:spPr/>
        <p:txBody>
          <a:bodyPr/>
          <a:lstStyle/>
          <a:p>
            <a:r>
              <a:rPr lang="en-US" dirty="0">
                <a:hlinkClick r:id="rId2"/>
              </a:rPr>
              <a:t>https://health.wvu.edu/hsta/resources/teachers/research-projects/</a:t>
            </a:r>
            <a:r>
              <a:rPr lang="en-US" dirty="0"/>
              <a:t> </a:t>
            </a:r>
          </a:p>
        </p:txBody>
      </p:sp>
    </p:spTree>
    <p:extLst>
      <p:ext uri="{BB962C8B-B14F-4D97-AF65-F5344CB8AC3E}">
        <p14:creationId xmlns:p14="http://schemas.microsoft.com/office/powerpoint/2010/main" val="877455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06C6-25D0-3F67-2B21-599D41336C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090FD9-369F-AE99-C0DD-AF54C5CBAE8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99665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EF69-BA92-FD92-E4B8-A3BA424EDB40}"/>
              </a:ext>
            </a:extLst>
          </p:cNvPr>
          <p:cNvSpPr>
            <a:spLocks noGrp="1"/>
          </p:cNvSpPr>
          <p:nvPr>
            <p:ph type="title"/>
          </p:nvPr>
        </p:nvSpPr>
        <p:spPr/>
        <p:txBody>
          <a:bodyPr/>
          <a:lstStyle/>
          <a:p>
            <a:r>
              <a:rPr lang="en-US" b="1" i="1" dirty="0"/>
              <a:t>HSTA Community Research Project </a:t>
            </a:r>
            <a:br>
              <a:rPr lang="en-US" b="1" i="1" dirty="0"/>
            </a:br>
            <a:endParaRPr lang="en-US" dirty="0"/>
          </a:p>
        </p:txBody>
      </p:sp>
      <p:sp>
        <p:nvSpPr>
          <p:cNvPr id="3" name="Content Placeholder 2">
            <a:extLst>
              <a:ext uri="{FF2B5EF4-FFF2-40B4-BE49-F238E27FC236}">
                <a16:creationId xmlns:a16="http://schemas.microsoft.com/office/drawing/2014/main" id="{641BEE98-B8B6-5C16-15C4-E5FF0372A8A8}"/>
              </a:ext>
            </a:extLst>
          </p:cNvPr>
          <p:cNvSpPr>
            <a:spLocks noGrp="1"/>
          </p:cNvSpPr>
          <p:nvPr>
            <p:ph idx="1"/>
          </p:nvPr>
        </p:nvSpPr>
        <p:spPr/>
        <p:txBody>
          <a:bodyPr>
            <a:normAutofit fontScale="77500" lnSpcReduction="20000"/>
          </a:bodyPr>
          <a:lstStyle/>
          <a:p>
            <a:r>
              <a:rPr lang="en-US" dirty="0"/>
              <a:t>Engaging in research projects can significantly enhance your preparation for college in several ways:</a:t>
            </a:r>
          </a:p>
          <a:p>
            <a:r>
              <a:rPr lang="en-US" dirty="0"/>
              <a:t> Development of Critical Thinking Skills: Research projects require students to analyze data, interpret results, and make evidence-based conclusions, which sharpens critical thinking. Students learn to approach complex problems methodically, a skill crucial for tackling challenging coursework in college.</a:t>
            </a:r>
          </a:p>
          <a:p>
            <a:pPr lvl="0"/>
            <a:r>
              <a:rPr lang="en-US" dirty="0"/>
              <a:t>Communication Skills: Research projects require students to present their findings to an audience, whether through written reports, oral presentations, or visual displays. This process helps improve their ability to clearly and effectively convey complex information, adapt their message to different audiences, and engage in public speaking. Research projects frequently involve working with others, such as team members, mentors, or stakeholders. Effective communication is crucial in these collaborations to share ideas, coordinate tasks, and provide feedback. This experience strengthens their ability to listen actively, negotiate, and articulate your thoughts clearly within a team setting.</a:t>
            </a:r>
          </a:p>
          <a:p>
            <a:pPr marL="0" indent="0">
              <a:buNone/>
            </a:pPr>
            <a:endParaRPr lang="en-US" dirty="0"/>
          </a:p>
        </p:txBody>
      </p:sp>
    </p:spTree>
    <p:extLst>
      <p:ext uri="{BB962C8B-B14F-4D97-AF65-F5344CB8AC3E}">
        <p14:creationId xmlns:p14="http://schemas.microsoft.com/office/powerpoint/2010/main" val="167859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F0B92-5807-B4B5-A9FC-C9387E183E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0E1FC8-DA10-82C2-0E8D-AC6481852CE8}"/>
              </a:ext>
            </a:extLst>
          </p:cNvPr>
          <p:cNvSpPr>
            <a:spLocks noGrp="1"/>
          </p:cNvSpPr>
          <p:nvPr>
            <p:ph idx="1"/>
          </p:nvPr>
        </p:nvSpPr>
        <p:spPr/>
        <p:txBody>
          <a:bodyPr>
            <a:normAutofit fontScale="85000" lnSpcReduction="20000"/>
          </a:bodyPr>
          <a:lstStyle/>
          <a:p>
            <a:pPr lvl="0"/>
            <a:r>
              <a:rPr lang="en-US" dirty="0"/>
              <a:t>Enhanced Research and Writing Abilities: Conducting research teaches students how to gather, evaluate, and synthesize information from various sources, a skill useful for academic papers and projects. Preparing reports or research papers improves their ability to communicate complex ideas clearly and effectively.</a:t>
            </a:r>
          </a:p>
          <a:p>
            <a:pPr lvl="0"/>
            <a:r>
              <a:rPr lang="en-US" dirty="0"/>
              <a:t>Familiarity with Scientific Methods and Processes: Students gain hands-on experience with scientific methods, including designing experiments, collecting data, and analyzing results, which is essential for science and research-oriented courses. Research projects help them develop meticulousness and precision, important for academic and scientific work.</a:t>
            </a:r>
          </a:p>
          <a:p>
            <a:pPr lvl="0"/>
            <a:r>
              <a:rPr lang="en-US" dirty="0"/>
              <a:t>Experience with Independent Work and Time Management: Many research projects require independent work, fostering self-discipline and the ability to manage time effectively. Students learn to plan, execute, and manage long-term projects, a valuable skill for handling college assignments and responsibilities.</a:t>
            </a:r>
          </a:p>
          <a:p>
            <a:pPr marL="0" indent="0">
              <a:buNone/>
            </a:pPr>
            <a:endParaRPr lang="en-US" dirty="0"/>
          </a:p>
        </p:txBody>
      </p:sp>
    </p:spTree>
    <p:extLst>
      <p:ext uri="{BB962C8B-B14F-4D97-AF65-F5344CB8AC3E}">
        <p14:creationId xmlns:p14="http://schemas.microsoft.com/office/powerpoint/2010/main" val="80885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8A254-7A15-B155-9D1D-F851D25E71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12351B-7588-40FA-8ADF-32DB0194F0C1}"/>
              </a:ext>
            </a:extLst>
          </p:cNvPr>
          <p:cNvSpPr>
            <a:spLocks noGrp="1"/>
          </p:cNvSpPr>
          <p:nvPr>
            <p:ph idx="1"/>
          </p:nvPr>
        </p:nvSpPr>
        <p:spPr/>
        <p:txBody>
          <a:bodyPr>
            <a:normAutofit fontScale="92500" lnSpcReduction="20000"/>
          </a:bodyPr>
          <a:lstStyle/>
          <a:p>
            <a:pPr lvl="0"/>
            <a:r>
              <a:rPr lang="en-US" dirty="0"/>
              <a:t>Strengthened Problem-Solving and Innovation Skills: Research often involves tackling unexpected challenges and finding innovative solutions, encouraging creativity and adaptability. Students develop the ability to question assumptions, evaluate arguments, and consider alternative viewpoints.</a:t>
            </a:r>
          </a:p>
          <a:p>
            <a:pPr lvl="0"/>
            <a:r>
              <a:rPr lang="en-US" dirty="0"/>
              <a:t>Preparation for Advanced Coursework: Engaging in research helps students acclimate to the demands of rigorous academic work, preparing them for higher-level college courses. Students might develop expertise in a specific area, which can be beneficial if they pursue related fields of study in college.</a:t>
            </a:r>
          </a:p>
          <a:p>
            <a:pPr lvl="0"/>
            <a:r>
              <a:rPr lang="en-US" dirty="0"/>
              <a:t>Increased Confidence and Resilience: Completing a research project boosts students’ confidence in their abilities and academic pursuits. Students learn to handle setbacks and persist through challenges, which is essential for thriving in the college environment.</a:t>
            </a:r>
          </a:p>
          <a:p>
            <a:pPr marL="0" indent="0">
              <a:buNone/>
            </a:pPr>
            <a:endParaRPr lang="en-US" dirty="0"/>
          </a:p>
        </p:txBody>
      </p:sp>
    </p:spTree>
    <p:extLst>
      <p:ext uri="{BB962C8B-B14F-4D97-AF65-F5344CB8AC3E}">
        <p14:creationId xmlns:p14="http://schemas.microsoft.com/office/powerpoint/2010/main" val="2607949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F6D6-F96C-FE05-6A89-32B2B9FE0C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6C81D3-4D4D-F265-F982-2CC0FB039027}"/>
              </a:ext>
            </a:extLst>
          </p:cNvPr>
          <p:cNvSpPr>
            <a:spLocks noGrp="1"/>
          </p:cNvSpPr>
          <p:nvPr>
            <p:ph idx="1"/>
          </p:nvPr>
        </p:nvSpPr>
        <p:spPr/>
        <p:txBody>
          <a:bodyPr>
            <a:normAutofit lnSpcReduction="10000"/>
          </a:bodyPr>
          <a:lstStyle/>
          <a:p>
            <a:pPr lvl="0"/>
            <a:r>
              <a:rPr lang="en-US" dirty="0"/>
              <a:t>Opportunities for Networking and Mentorship: Research projects often involve working with mentors, professors, and peers, helping students build a network of academic and professional contacts. Gaining guidance from experienced researchers or mentors can provide valuable insights and support for their college journey.</a:t>
            </a:r>
          </a:p>
          <a:p>
            <a:pPr lvl="0"/>
            <a:r>
              <a:rPr lang="en-US" dirty="0"/>
              <a:t>Enhanced College Applications: Involvement in research showcases their commitment to learning and intellectual curiosity, which can strengthen their college applications. Having research experience sets them apart from other applicants, potentially leading to more opportunities for scholarships, internships, and special programs.</a:t>
            </a:r>
          </a:p>
          <a:p>
            <a:pPr marL="0" indent="0">
              <a:buNone/>
            </a:pPr>
            <a:endParaRPr lang="en-US" dirty="0"/>
          </a:p>
        </p:txBody>
      </p:sp>
    </p:spTree>
    <p:extLst>
      <p:ext uri="{BB962C8B-B14F-4D97-AF65-F5344CB8AC3E}">
        <p14:creationId xmlns:p14="http://schemas.microsoft.com/office/powerpoint/2010/main" val="1445495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45C7-B63E-194D-B895-DBC4A37605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5ABF06-45A1-7D79-E387-05387BF694F8}"/>
              </a:ext>
            </a:extLst>
          </p:cNvPr>
          <p:cNvSpPr>
            <a:spLocks noGrp="1"/>
          </p:cNvSpPr>
          <p:nvPr>
            <p:ph idx="1"/>
          </p:nvPr>
        </p:nvSpPr>
        <p:spPr/>
        <p:txBody>
          <a:bodyPr/>
          <a:lstStyle/>
          <a:p>
            <a:r>
              <a:rPr lang="en-US" dirty="0"/>
              <a:t>By developing these skills and experiences through research projects, students can build a strong foundation that can help them navigate the challenges and opportunities of college more effectively.</a:t>
            </a:r>
          </a:p>
          <a:p>
            <a:pPr marL="0" indent="0">
              <a:buNone/>
            </a:pPr>
            <a:endParaRPr lang="en-US" dirty="0"/>
          </a:p>
          <a:p>
            <a:r>
              <a:rPr lang="en-US" dirty="0"/>
              <a:t>Humans are curious and we make observations and want to find out “why”.  Scientists take this curiosity one step further. Through science, preliminary evidence is examined, a </a:t>
            </a:r>
            <a:r>
              <a:rPr lang="en-US" i="1" dirty="0"/>
              <a:t>hypothesis</a:t>
            </a:r>
            <a:r>
              <a:rPr lang="en-US" dirty="0"/>
              <a:t> is proposed, experiments are designed to either </a:t>
            </a:r>
            <a:r>
              <a:rPr lang="en-US" i="1" dirty="0"/>
              <a:t>reject or accept the hypothesis</a:t>
            </a:r>
            <a:r>
              <a:rPr lang="en-US" dirty="0"/>
              <a:t>.  </a:t>
            </a:r>
          </a:p>
          <a:p>
            <a:endParaRPr lang="en-US" dirty="0"/>
          </a:p>
        </p:txBody>
      </p:sp>
    </p:spTree>
    <p:extLst>
      <p:ext uri="{BB962C8B-B14F-4D97-AF65-F5344CB8AC3E}">
        <p14:creationId xmlns:p14="http://schemas.microsoft.com/office/powerpoint/2010/main" val="415493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EE15E-0329-FED9-05D3-33810F955B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263503-4750-590B-69C0-6CA98F3D630B}"/>
              </a:ext>
            </a:extLst>
          </p:cNvPr>
          <p:cNvSpPr>
            <a:spLocks noGrp="1"/>
          </p:cNvSpPr>
          <p:nvPr>
            <p:ph idx="1"/>
          </p:nvPr>
        </p:nvSpPr>
        <p:spPr/>
        <p:txBody>
          <a:bodyPr>
            <a:normAutofit lnSpcReduction="10000"/>
          </a:bodyPr>
          <a:lstStyle/>
          <a:p>
            <a:r>
              <a:rPr lang="en-US" dirty="0"/>
              <a:t>Hypothesis testing is a tool used in science to answer a question. A </a:t>
            </a:r>
            <a:r>
              <a:rPr lang="en-US" i="1" dirty="0"/>
              <a:t>hypothesis</a:t>
            </a:r>
            <a:r>
              <a:rPr lang="en-US" dirty="0"/>
              <a:t> is a statement that proposes an “if” and a “then”. Null hypotheses are evaluated by scientists using statistics, much like to the way a jury participates in a trial:  </a:t>
            </a:r>
          </a:p>
          <a:p>
            <a:pPr lvl="0"/>
            <a:r>
              <a:rPr lang="en-US" dirty="0"/>
              <a:t>Defendant is presumed innocent until proven guilty. It is the evidence or facts that prove if the defendant is guilty.                                                              </a:t>
            </a:r>
          </a:p>
          <a:p>
            <a:pPr lvl="0"/>
            <a:r>
              <a:rPr lang="en-US" dirty="0"/>
              <a:t>Null hypothesis is stated to presume what will happen under random conditions. A statistical test can show if the observed situation doesn’t conform to random expectations.</a:t>
            </a:r>
            <a:r>
              <a:rPr lang="en-US" i="1" dirty="0"/>
              <a:t> </a:t>
            </a:r>
            <a:r>
              <a:rPr lang="en-US" dirty="0"/>
              <a:t>There must be enough data for statistics to show a significant difference or a correlation. Then null hypothesis is rejected.    </a:t>
            </a:r>
          </a:p>
          <a:p>
            <a:pPr marL="0" indent="0">
              <a:buNone/>
            </a:pPr>
            <a:endParaRPr lang="en-US" dirty="0"/>
          </a:p>
        </p:txBody>
      </p:sp>
    </p:spTree>
    <p:extLst>
      <p:ext uri="{BB962C8B-B14F-4D97-AF65-F5344CB8AC3E}">
        <p14:creationId xmlns:p14="http://schemas.microsoft.com/office/powerpoint/2010/main" val="3728641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74D99-7879-F24A-C2BA-7D3F504474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C570D1-8015-B0BE-7B7E-04F7E3DCF07E}"/>
              </a:ext>
            </a:extLst>
          </p:cNvPr>
          <p:cNvSpPr>
            <a:spLocks noGrp="1"/>
          </p:cNvSpPr>
          <p:nvPr>
            <p:ph idx="1"/>
          </p:nvPr>
        </p:nvSpPr>
        <p:spPr/>
        <p:txBody>
          <a:bodyPr>
            <a:normAutofit fontScale="92500"/>
          </a:bodyPr>
          <a:lstStyle/>
          <a:p>
            <a:r>
              <a:rPr lang="en-US" dirty="0"/>
              <a:t>HSTA students are required to conduct a community research project that sets out to understand and/or improve the well-being of their community. Students will complete four projects over the course of their HSTA career. Students may work in a group of three or less (check with your Field Site Coordinator to see if this is different for the region, but the group can be no bigger than three HSTA students). HSTA teacher, peers, Field Site Coordinator, and Community Research Associate (CRA) will assist in completing the project. </a:t>
            </a:r>
          </a:p>
          <a:p>
            <a:pPr marL="0" indent="0">
              <a:buNone/>
            </a:pPr>
            <a:endParaRPr lang="en-US" dirty="0"/>
          </a:p>
          <a:p>
            <a:r>
              <a:rPr lang="en-US" dirty="0"/>
              <a:t>Before we move on, watch a short video on “What is research?” </a:t>
            </a:r>
            <a:r>
              <a:rPr lang="en-US" u="sng" dirty="0"/>
              <a:t> </a:t>
            </a:r>
            <a:r>
              <a:rPr lang="en-US" u="sng" dirty="0">
                <a:hlinkClick r:id="rId2"/>
              </a:rPr>
              <a:t>https://www.youtube.com/watch?v=mV0bUQpz468</a:t>
            </a:r>
            <a:r>
              <a:rPr lang="en-US" u="sng" dirty="0"/>
              <a:t>. </a:t>
            </a:r>
            <a:endParaRPr lang="en-US" dirty="0"/>
          </a:p>
          <a:p>
            <a:pPr marL="0" indent="0">
              <a:buNone/>
            </a:pPr>
            <a:endParaRPr lang="en-US" dirty="0"/>
          </a:p>
        </p:txBody>
      </p:sp>
    </p:spTree>
    <p:extLst>
      <p:ext uri="{BB962C8B-B14F-4D97-AF65-F5344CB8AC3E}">
        <p14:creationId xmlns:p14="http://schemas.microsoft.com/office/powerpoint/2010/main" val="2097042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3142</Words>
  <Application>Microsoft Office PowerPoint</Application>
  <PresentationFormat>Widescreen</PresentationFormat>
  <Paragraphs>142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Aptos</vt:lpstr>
      <vt:lpstr>Aptos Display</vt:lpstr>
      <vt:lpstr>Arial</vt:lpstr>
      <vt:lpstr>Office Theme</vt:lpstr>
      <vt:lpstr>Lesson 3: HSTA Projects    Summary: Students will be introduced/re-introduced to HSTA’s Annual Research Project. </vt:lpstr>
      <vt:lpstr>  Objectives: </vt:lpstr>
      <vt:lpstr>HSTA Community Research Project  </vt:lpstr>
      <vt:lpstr>PowerPoint Presentation</vt:lpstr>
      <vt:lpstr>PowerPoint Presentation</vt:lpstr>
      <vt:lpstr>PowerPoint Presentation</vt:lpstr>
      <vt:lpstr>PowerPoint Presentation</vt:lpstr>
      <vt:lpstr>PowerPoint Presentation</vt:lpstr>
      <vt:lpstr>PowerPoint Presentation</vt:lpstr>
      <vt:lpstr>Completed Past Projects </vt:lpstr>
      <vt:lpstr>Summary of Project Logistics </vt:lpstr>
      <vt:lpstr>Part 1</vt:lpstr>
      <vt:lpstr>Part 1</vt:lpstr>
      <vt:lpstr>Submission Deadlines  </vt:lpstr>
      <vt:lpstr>Part 2</vt:lpstr>
      <vt:lpstr>Part 3</vt:lpstr>
      <vt:lpstr>Part 4</vt:lpstr>
      <vt:lpstr>PowerPoint Presentation</vt:lpstr>
      <vt:lpstr>CRA Regions</vt:lpstr>
      <vt:lpstr>9th and 10th Grader Project (State Survey) Directions: </vt:lpstr>
      <vt:lpstr>11th/12th Grade Project (Menu, Self-Selected, or with 9th/10th graders) Directions:   </vt:lpstr>
      <vt:lpstr>Presentation Score Sheets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HSTA Projects    Summary: Students will be introduced/re-introduced to HSTA’s Annual Research Project. </dc:title>
  <dc:creator>Kuhn, Summer</dc:creator>
  <cp:lastModifiedBy>Cottrell, Mary</cp:lastModifiedBy>
  <cp:revision>1</cp:revision>
  <dcterms:created xsi:type="dcterms:W3CDTF">2025-08-19T19:49:34Z</dcterms:created>
  <dcterms:modified xsi:type="dcterms:W3CDTF">2025-08-20T14:39:00Z</dcterms:modified>
</cp:coreProperties>
</file>