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72" d="100"/>
          <a:sy n="72" d="100"/>
        </p:scale>
        <p:origin x="43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2E44-FA1E-B1BE-F653-221957C8E7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A61271-8D97-C900-210D-21B6C5149B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DC34E0-698C-D062-6B54-5E88D2DA255A}"/>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5" name="Footer Placeholder 4">
            <a:extLst>
              <a:ext uri="{FF2B5EF4-FFF2-40B4-BE49-F238E27FC236}">
                <a16:creationId xmlns:a16="http://schemas.microsoft.com/office/drawing/2014/main" id="{D0E9456B-FB3A-0C01-5F34-5DDCCD8DD0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461DB3-AE54-39FA-5B16-D20FDA071617}"/>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2947781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14A42-5E42-B2DB-0ACF-A7E61C1EC9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E6653B-4BA9-09F6-F64D-53518EC1F7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A09A17-ADAF-9872-1DAA-5BB207A811CB}"/>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5" name="Footer Placeholder 4">
            <a:extLst>
              <a:ext uri="{FF2B5EF4-FFF2-40B4-BE49-F238E27FC236}">
                <a16:creationId xmlns:a16="http://schemas.microsoft.com/office/drawing/2014/main" id="{448F148B-85C6-42B5-48EC-17D6CF0461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E3D2D6-0A6B-3062-79BC-93F2C5918B1F}"/>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1629360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4B1C40-D775-7533-E600-15C07DFCAB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324516-41B4-F23B-825C-91A7BEB11B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C470F4-0ADE-2867-C5AC-82FD94C1A51E}"/>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5" name="Footer Placeholder 4">
            <a:extLst>
              <a:ext uri="{FF2B5EF4-FFF2-40B4-BE49-F238E27FC236}">
                <a16:creationId xmlns:a16="http://schemas.microsoft.com/office/drawing/2014/main" id="{62C97369-5822-56C5-5B74-8740879DF3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582C48-1AC8-7D54-692D-2E37B24EB00B}"/>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2261599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EBA7A-8990-B4EF-27FA-23223406B5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C9195E-2B19-DDDB-A1BC-8ADC80877C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832A7F-9A89-522F-3B0E-1AF955A7303B}"/>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5" name="Footer Placeholder 4">
            <a:extLst>
              <a:ext uri="{FF2B5EF4-FFF2-40B4-BE49-F238E27FC236}">
                <a16:creationId xmlns:a16="http://schemas.microsoft.com/office/drawing/2014/main" id="{2CE59407-1F49-DB40-59CA-2E2EC90DE8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C0F412-A76B-9938-B0FD-E5468933485E}"/>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2150371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D612B-8AF2-8496-9384-7051D4CECA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714622-55C9-6B56-405E-A8C5D6B425B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AEAE34-3E92-A46E-E73E-6A87BDD288B1}"/>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5" name="Footer Placeholder 4">
            <a:extLst>
              <a:ext uri="{FF2B5EF4-FFF2-40B4-BE49-F238E27FC236}">
                <a16:creationId xmlns:a16="http://schemas.microsoft.com/office/drawing/2014/main" id="{6D9C908E-AB36-F541-D071-844D2BBED8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489CA2-DEDC-D32C-1C28-07A15B32770C}"/>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28769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65CBB-D08F-0C33-69B2-3D6F6B6A1A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549069-B8B0-14EA-3133-0DEC1E2558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BA97875-25ED-382A-0F8A-D7ED80E129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168617-8E4E-7310-1D93-EAE4EC53E051}"/>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6" name="Footer Placeholder 5">
            <a:extLst>
              <a:ext uri="{FF2B5EF4-FFF2-40B4-BE49-F238E27FC236}">
                <a16:creationId xmlns:a16="http://schemas.microsoft.com/office/drawing/2014/main" id="{4AC25D83-C41F-3843-1AB4-6C3CCF0953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53248-4F3F-003D-F90C-085B6B23C431}"/>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95624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1F781-0DD4-DD42-9CF9-39DB8E576B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0F7CDF-F79B-4E3A-0D38-B5126A0A84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90D64E-EAAF-7A1A-17BC-786DCBC238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A91F44-DAE4-1950-FB12-9A3A16AA29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629168-C5E7-C56D-6534-DF8A137E0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4D11FA-40FE-0E69-D0C4-7FBF06676B20}"/>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8" name="Footer Placeholder 7">
            <a:extLst>
              <a:ext uri="{FF2B5EF4-FFF2-40B4-BE49-F238E27FC236}">
                <a16:creationId xmlns:a16="http://schemas.microsoft.com/office/drawing/2014/main" id="{3986BCBE-2EF8-B7DA-46D8-0B7674296D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FFB3CA-1E80-9830-5831-83296A898CB3}"/>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2696395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70B3B-5E28-6670-D16F-6957EAE676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370E99-DEC6-F3D3-5352-2EB6FF0E02D6}"/>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4" name="Footer Placeholder 3">
            <a:extLst>
              <a:ext uri="{FF2B5EF4-FFF2-40B4-BE49-F238E27FC236}">
                <a16:creationId xmlns:a16="http://schemas.microsoft.com/office/drawing/2014/main" id="{00EE0378-FD1B-86A8-DD29-9D765BC347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F87AC2-CDA1-8A12-0F5A-AAF6F45C4AD8}"/>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1026616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45C043-F561-9FD3-F36B-F79F4C9F5E0F}"/>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3" name="Footer Placeholder 2">
            <a:extLst>
              <a:ext uri="{FF2B5EF4-FFF2-40B4-BE49-F238E27FC236}">
                <a16:creationId xmlns:a16="http://schemas.microsoft.com/office/drawing/2014/main" id="{AD8B59A1-EFFF-1F23-7BEA-EFC0FFF7DE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BC20E7-D0E9-30F0-42B5-D5EAAD338926}"/>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359108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FDA4-9A05-3E91-404B-971252CEE9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9DCC04-4656-B245-8E09-838416B2D6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D4EF700-6E28-5C72-264E-0E2AD4BCF5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E1EEB5-64A5-6E2D-740A-DC5C02712E15}"/>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6" name="Footer Placeholder 5">
            <a:extLst>
              <a:ext uri="{FF2B5EF4-FFF2-40B4-BE49-F238E27FC236}">
                <a16:creationId xmlns:a16="http://schemas.microsoft.com/office/drawing/2014/main" id="{38C560A0-D88E-236C-3C1D-4437465534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DE0830-4B62-ADB9-35A4-F07911D83619}"/>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866861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808DC-D728-381D-6EBD-89E86AE130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10832E-D1E7-26A0-6178-8653671A49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B5F5B2-E918-3835-C52A-097EA56AA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ED19FF-C87B-F851-3BD5-1F0721857FBC}"/>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6" name="Footer Placeholder 5">
            <a:extLst>
              <a:ext uri="{FF2B5EF4-FFF2-40B4-BE49-F238E27FC236}">
                <a16:creationId xmlns:a16="http://schemas.microsoft.com/office/drawing/2014/main" id="{DBFDDABD-AF3E-936C-D042-4DD55F2972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37C162-109A-4405-7E14-316BD6EE4B3B}"/>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2327613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C3B928-49C8-BE8E-8155-1BBBA5394C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869344-C893-D695-30CA-65DCCD8992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8E19BB-8F95-625D-8DC4-75B574A63B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7B09635-133B-F249-B604-711934655120}" type="datetimeFigureOut">
              <a:rPr lang="en-US" smtClean="0"/>
              <a:t>8/20/2025</a:t>
            </a:fld>
            <a:endParaRPr lang="en-US"/>
          </a:p>
        </p:txBody>
      </p:sp>
      <p:sp>
        <p:nvSpPr>
          <p:cNvPr id="5" name="Footer Placeholder 4">
            <a:extLst>
              <a:ext uri="{FF2B5EF4-FFF2-40B4-BE49-F238E27FC236}">
                <a16:creationId xmlns:a16="http://schemas.microsoft.com/office/drawing/2014/main" id="{15127E84-A0D3-1576-CC73-1D0A6EC963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5D1656F-46F6-B05E-6851-6F65DCA592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A7C47C2-B14E-B045-8F9E-F472163550E0}" type="slidenum">
              <a:rPr lang="en-US" smtClean="0"/>
              <a:t>‹#›</a:t>
            </a:fld>
            <a:endParaRPr lang="en-US"/>
          </a:p>
        </p:txBody>
      </p:sp>
    </p:spTree>
    <p:extLst>
      <p:ext uri="{BB962C8B-B14F-4D97-AF65-F5344CB8AC3E}">
        <p14:creationId xmlns:p14="http://schemas.microsoft.com/office/powerpoint/2010/main" val="3949245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health.wvu.edu/hsta/resources/teachers/research-projects/research-men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redcap.link/state252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redcap.link/state2526"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hyperlink" Target="https://health.wvu.edu/hsta/resources/teachers/research-projects/research-men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358A7-9CE3-0595-453C-18A52B47E579}"/>
              </a:ext>
            </a:extLst>
          </p:cNvPr>
          <p:cNvSpPr>
            <a:spLocks noGrp="1"/>
          </p:cNvSpPr>
          <p:nvPr>
            <p:ph type="ctrTitle"/>
          </p:nvPr>
        </p:nvSpPr>
        <p:spPr/>
        <p:txBody>
          <a:bodyPr>
            <a:normAutofit/>
          </a:bodyPr>
          <a:lstStyle/>
          <a:p>
            <a:r>
              <a:rPr lang="en-US" sz="3200" b="1" u="sng" dirty="0"/>
              <a:t>Lesson 4: Project Selection and Observation </a:t>
            </a:r>
            <a:br>
              <a:rPr lang="en-US" sz="3200" b="1" u="sng" dirty="0"/>
            </a:br>
            <a:r>
              <a:rPr lang="en-US" sz="3200" dirty="0"/>
              <a:t> </a:t>
            </a:r>
            <a:br>
              <a:rPr lang="en-US" sz="3200" dirty="0"/>
            </a:br>
            <a:r>
              <a:rPr lang="en-US" sz="3200" i="1" dirty="0"/>
              <a:t>Summary</a:t>
            </a:r>
            <a:r>
              <a:rPr lang="en-US" sz="3200" dirty="0"/>
              <a:t>: Students will select their research project topic and complete their observation slide.</a:t>
            </a:r>
          </a:p>
        </p:txBody>
      </p:sp>
    </p:spTree>
    <p:extLst>
      <p:ext uri="{BB962C8B-B14F-4D97-AF65-F5344CB8AC3E}">
        <p14:creationId xmlns:p14="http://schemas.microsoft.com/office/powerpoint/2010/main" val="2198200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0B2FB-410A-DC26-90BF-B621E2959FE2}"/>
              </a:ext>
            </a:extLst>
          </p:cNvPr>
          <p:cNvSpPr>
            <a:spLocks noGrp="1"/>
          </p:cNvSpPr>
          <p:nvPr>
            <p:ph type="title"/>
          </p:nvPr>
        </p:nvSpPr>
        <p:spPr/>
        <p:txBody>
          <a:bodyPr/>
          <a:lstStyle/>
          <a:p>
            <a:r>
              <a:rPr lang="en-US" b="1" i="1" dirty="0"/>
              <a:t>HSTA State Survey – Procedures</a:t>
            </a:r>
            <a:endParaRPr lang="en-US" dirty="0"/>
          </a:p>
        </p:txBody>
      </p:sp>
      <p:sp>
        <p:nvSpPr>
          <p:cNvPr id="3" name="Content Placeholder 2">
            <a:extLst>
              <a:ext uri="{FF2B5EF4-FFF2-40B4-BE49-F238E27FC236}">
                <a16:creationId xmlns:a16="http://schemas.microsoft.com/office/drawing/2014/main" id="{8F6BCA96-E9E3-688E-69EF-DBB74D3C49C2}"/>
              </a:ext>
            </a:extLst>
          </p:cNvPr>
          <p:cNvSpPr>
            <a:spLocks noGrp="1"/>
          </p:cNvSpPr>
          <p:nvPr>
            <p:ph idx="1"/>
          </p:nvPr>
        </p:nvSpPr>
        <p:spPr/>
        <p:txBody>
          <a:bodyPr>
            <a:normAutofit fontScale="55000" lnSpcReduction="20000"/>
          </a:bodyPr>
          <a:lstStyle/>
          <a:p>
            <a:pPr marL="514350" lvl="0" indent="-514350">
              <a:buFont typeface="+mj-lt"/>
              <a:buAutoNum type="arabicPeriod"/>
            </a:pPr>
            <a:r>
              <a:rPr lang="en-US" dirty="0"/>
              <a:t>Completed CITI training to learn about research ethics as a freshman in high school. </a:t>
            </a:r>
          </a:p>
          <a:p>
            <a:pPr marL="514350" lvl="0" indent="-514350">
              <a:buFont typeface="+mj-lt"/>
              <a:buAutoNum type="arabicPeriod"/>
            </a:pPr>
            <a:r>
              <a:rPr lang="en-US" dirty="0"/>
              <a:t>Used the HSTA State Survey 2025-2026 to collect community data on the </a:t>
            </a:r>
            <a:r>
              <a:rPr lang="en-US" b="1" dirty="0"/>
              <a:t>insert the topic</a:t>
            </a:r>
            <a:r>
              <a:rPr lang="en-US" dirty="0"/>
              <a:t>.</a:t>
            </a:r>
          </a:p>
          <a:p>
            <a:pPr marL="514350" lvl="0" indent="-514350">
              <a:buFont typeface="+mj-lt"/>
              <a:buAutoNum type="arabicPeriod"/>
            </a:pPr>
            <a:r>
              <a:rPr lang="en-US" dirty="0"/>
              <a:t>Selected variables that we were interested in and asked a research question.</a:t>
            </a:r>
          </a:p>
          <a:p>
            <a:pPr marL="514350" lvl="0" indent="-514350">
              <a:buFont typeface="+mj-lt"/>
              <a:buAutoNum type="arabicPeriod"/>
            </a:pPr>
            <a:r>
              <a:rPr lang="en-US" dirty="0"/>
              <a:t>Worked on background research and other presentation elements during our HSTA Club. </a:t>
            </a:r>
          </a:p>
          <a:p>
            <a:pPr marL="514350" lvl="0" indent="-514350">
              <a:buFont typeface="+mj-lt"/>
              <a:buAutoNum type="arabicPeriod"/>
            </a:pPr>
            <a:r>
              <a:rPr lang="en-US" dirty="0"/>
              <a:t>Shared the survey link from September 2025 – January 2026 with family, friends, and community members.</a:t>
            </a:r>
          </a:p>
          <a:p>
            <a:pPr marL="914400" lvl="1" indent="-457200">
              <a:buFont typeface="+mj-lt"/>
              <a:buAutoNum type="arabicPeriod"/>
            </a:pPr>
            <a:r>
              <a:rPr lang="en-US" dirty="0"/>
              <a:t>Participants read a cover letter before they started the survey to learn about what types of questions were asked.</a:t>
            </a:r>
          </a:p>
          <a:p>
            <a:pPr marL="514350" lvl="0" indent="-514350">
              <a:buFont typeface="+mj-lt"/>
              <a:buAutoNum type="arabicPeriod"/>
            </a:pPr>
            <a:r>
              <a:rPr lang="en-US" dirty="0"/>
              <a:t>Once the survey was closed, HSTA CRAs posted a password-protected raw data file for download. </a:t>
            </a:r>
          </a:p>
          <a:p>
            <a:pPr marL="514350" lvl="0" indent="-514350">
              <a:buFont typeface="+mj-lt"/>
              <a:buAutoNum type="arabicPeriod"/>
            </a:pPr>
            <a:r>
              <a:rPr lang="en-US" dirty="0"/>
              <a:t>Learned about statistics and graphing through HSTA club lessons. </a:t>
            </a:r>
          </a:p>
          <a:p>
            <a:pPr marL="514350" lvl="0" indent="-514350">
              <a:buFont typeface="+mj-lt"/>
              <a:buAutoNum type="arabicPeriod"/>
            </a:pPr>
            <a:r>
              <a:rPr lang="en-US" dirty="0"/>
              <a:t>Completed descriptive statistics and graphing to display data to describe the data set. </a:t>
            </a:r>
          </a:p>
          <a:p>
            <a:pPr marL="514350" lvl="0" indent="-514350">
              <a:buFont typeface="+mj-lt"/>
              <a:buAutoNum type="arabicPeriod"/>
            </a:pPr>
            <a:r>
              <a:rPr lang="en-US" dirty="0"/>
              <a:t>Completed </a:t>
            </a:r>
            <a:r>
              <a:rPr lang="en-US" b="1" dirty="0"/>
              <a:t>insert statistical test name here</a:t>
            </a:r>
            <a:r>
              <a:rPr lang="en-US" dirty="0"/>
              <a:t> to see if our data supported or rejected our null hypothesis. </a:t>
            </a:r>
          </a:p>
          <a:p>
            <a:pPr marL="514350" lvl="0" indent="-514350">
              <a:buFont typeface="+mj-lt"/>
              <a:buAutoNum type="arabicPeriod"/>
            </a:pPr>
            <a:r>
              <a:rPr lang="en-US" dirty="0"/>
              <a:t>Drew conclusions.</a:t>
            </a:r>
          </a:p>
          <a:p>
            <a:pPr marL="514350" lvl="0" indent="-514350">
              <a:buFont typeface="+mj-lt"/>
              <a:buAutoNum type="arabicPeriod"/>
            </a:pPr>
            <a:endParaRPr lang="en-US" dirty="0"/>
          </a:p>
          <a:p>
            <a:pPr marL="0" lvl="0" indent="0">
              <a:buNone/>
            </a:pPr>
            <a:endParaRPr lang="en-US" dirty="0"/>
          </a:p>
          <a:p>
            <a:pPr marL="0" indent="0">
              <a:buNone/>
            </a:pPr>
            <a:r>
              <a:rPr lang="en-US" dirty="0"/>
              <a:t>Now that students are familiar with the project, they need to select two survey questions they want to study. These two survey questions will drive their research question, variables, and hypothesis. Today, they will use these two survey questions to write a research observation. </a:t>
            </a:r>
          </a:p>
          <a:p>
            <a:endParaRPr lang="en-US" dirty="0"/>
          </a:p>
        </p:txBody>
      </p:sp>
    </p:spTree>
    <p:extLst>
      <p:ext uri="{BB962C8B-B14F-4D97-AF65-F5344CB8AC3E}">
        <p14:creationId xmlns:p14="http://schemas.microsoft.com/office/powerpoint/2010/main" val="1961423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4F43A-B14B-A124-A6F1-34A4FE526D1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71EF31E-34C0-DD61-C2F9-8E02DDC049BB}"/>
              </a:ext>
            </a:extLst>
          </p:cNvPr>
          <p:cNvSpPr>
            <a:spLocks noGrp="1"/>
          </p:cNvSpPr>
          <p:nvPr>
            <p:ph idx="1"/>
          </p:nvPr>
        </p:nvSpPr>
        <p:spPr/>
        <p:txBody>
          <a:bodyPr/>
          <a:lstStyle/>
          <a:p>
            <a:r>
              <a:rPr lang="en-US" dirty="0"/>
              <a:t>As students work through the survey, their goal is to pick two survey questions they want to compare against each other. Students can use the following guide questions to help them connect survey questions.</a:t>
            </a:r>
          </a:p>
          <a:p>
            <a:pPr lvl="1"/>
            <a:r>
              <a:rPr lang="en-US" dirty="0"/>
              <a:t>Is there a difference among Survey Question A and Survey Question B?</a:t>
            </a:r>
          </a:p>
          <a:p>
            <a:pPr lvl="1"/>
            <a:r>
              <a:rPr lang="en-US" dirty="0"/>
              <a:t>Is there a relationship among Survey Question A and Survey Question B?</a:t>
            </a:r>
          </a:p>
          <a:p>
            <a:r>
              <a:rPr lang="en-US" b="1" dirty="0"/>
              <a:t>Note: As a 10th grader, your project must be distinct from last year’s. Avoid using projects from previous students.</a:t>
            </a:r>
            <a:endParaRPr lang="en-US" dirty="0"/>
          </a:p>
          <a:p>
            <a:pPr marL="0" indent="0">
              <a:buNone/>
            </a:pPr>
            <a:endParaRPr lang="en-US" dirty="0"/>
          </a:p>
        </p:txBody>
      </p:sp>
    </p:spTree>
    <p:extLst>
      <p:ext uri="{BB962C8B-B14F-4D97-AF65-F5344CB8AC3E}">
        <p14:creationId xmlns:p14="http://schemas.microsoft.com/office/powerpoint/2010/main" val="1546378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93039E-E50D-2180-9181-0A96F255901E}"/>
              </a:ext>
            </a:extLst>
          </p:cNvPr>
          <p:cNvSpPr>
            <a:spLocks noGrp="1"/>
          </p:cNvSpPr>
          <p:nvPr>
            <p:ph idx="1"/>
          </p:nvPr>
        </p:nvSpPr>
        <p:spPr>
          <a:xfrm>
            <a:off x="336331" y="388883"/>
            <a:ext cx="11017469" cy="5788080"/>
          </a:xfrm>
        </p:spPr>
        <p:txBody>
          <a:bodyPr>
            <a:normAutofit fontScale="70000" lnSpcReduction="20000"/>
          </a:bodyPr>
          <a:lstStyle/>
          <a:p>
            <a:r>
              <a:rPr lang="en-US" dirty="0"/>
              <a:t>The Statewide Survey has many questions. When students read over the survey questions, tell them to think about problems they see in their community. For instance, there is a survey question about BMI. Based on online information, 70.9% of WV residents are overweight or obese (WV Department of Health, 2024). This is a community problem.</a:t>
            </a:r>
          </a:p>
          <a:p>
            <a:pPr marL="0" indent="0">
              <a:buNone/>
            </a:pPr>
            <a:endParaRPr lang="en-US" dirty="0"/>
          </a:p>
          <a:p>
            <a:r>
              <a:rPr lang="en-US" dirty="0"/>
              <a:t>Take another survey question that asks how many days did you feel your mental health was not good? Based on information from United Health Foundation (2024), 21.1% of WV adults said their mental health was poor 14 + days in the past month. These same online resources state that WV is ranked 50</a:t>
            </a:r>
            <a:r>
              <a:rPr lang="en-US" baseline="30000" dirty="0"/>
              <a:t>th</a:t>
            </a:r>
            <a:r>
              <a:rPr lang="en-US" dirty="0"/>
              <a:t> for mental distress. This is a community problem.</a:t>
            </a:r>
          </a:p>
          <a:p>
            <a:pPr marL="0" indent="0">
              <a:buNone/>
            </a:pPr>
            <a:endParaRPr lang="en-US" dirty="0"/>
          </a:p>
          <a:p>
            <a:r>
              <a:rPr lang="en-US" dirty="0"/>
              <a:t>Tell students to take time and look over the other survey questions and do a short internet search. What does the internet say about BMI and WV, mental health and WV, nutrition and WV, vaccines and WV, etc.? </a:t>
            </a:r>
            <a:r>
              <a:rPr lang="en-US" i="1" dirty="0"/>
              <a:t>Students will want to save the websites they visit for when they do background research.</a:t>
            </a:r>
            <a:r>
              <a:rPr lang="en-US" dirty="0"/>
              <a:t> </a:t>
            </a:r>
          </a:p>
          <a:p>
            <a:pPr marL="0" indent="0">
              <a:buNone/>
            </a:pPr>
            <a:endParaRPr lang="en-US" dirty="0"/>
          </a:p>
          <a:p>
            <a:r>
              <a:rPr lang="en-US" dirty="0"/>
              <a:t>Have students select one survey question they find the most interesting. </a:t>
            </a:r>
          </a:p>
          <a:p>
            <a:r>
              <a:rPr lang="en-US" dirty="0"/>
              <a:t>Write down the survey question</a:t>
            </a:r>
            <a:r>
              <a:rPr lang="en-US" i="1" dirty="0"/>
              <a:t> (</a:t>
            </a:r>
            <a:r>
              <a:rPr lang="en-US" b="1" i="1" dirty="0"/>
              <a:t>survey question # 1</a:t>
            </a:r>
            <a:r>
              <a:rPr lang="en-US" i="1" dirty="0"/>
              <a:t>):</a:t>
            </a:r>
            <a:endParaRPr lang="en-US" dirty="0"/>
          </a:p>
          <a:p>
            <a:pPr marL="0" indent="0">
              <a:buNone/>
            </a:pPr>
            <a:endParaRPr lang="en-US" dirty="0"/>
          </a:p>
          <a:p>
            <a:pPr marL="0" indent="0">
              <a:buNone/>
            </a:pPr>
            <a:r>
              <a:rPr lang="en-US" dirty="0"/>
              <a:t>______________________________________________________________________________</a:t>
            </a:r>
          </a:p>
          <a:p>
            <a:pPr marL="0" indent="0">
              <a:buNone/>
            </a:pPr>
            <a:endParaRPr lang="en-US" dirty="0"/>
          </a:p>
        </p:txBody>
      </p:sp>
    </p:spTree>
    <p:extLst>
      <p:ext uri="{BB962C8B-B14F-4D97-AF65-F5344CB8AC3E}">
        <p14:creationId xmlns:p14="http://schemas.microsoft.com/office/powerpoint/2010/main" val="3862591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DD5C99-0939-52B5-586E-47B0BAB2A943}"/>
              </a:ext>
            </a:extLst>
          </p:cNvPr>
          <p:cNvSpPr>
            <a:spLocks noGrp="1"/>
          </p:cNvSpPr>
          <p:nvPr>
            <p:ph idx="1"/>
          </p:nvPr>
        </p:nvSpPr>
        <p:spPr>
          <a:xfrm>
            <a:off x="273269" y="378372"/>
            <a:ext cx="11080531" cy="5798591"/>
          </a:xfrm>
        </p:spPr>
        <p:txBody>
          <a:bodyPr>
            <a:normAutofit fontScale="85000" lnSpcReduction="20000"/>
          </a:bodyPr>
          <a:lstStyle/>
          <a:p>
            <a:r>
              <a:rPr lang="en-US" dirty="0"/>
              <a:t>Now students need a second survey question to help them build a research project. Students should take their </a:t>
            </a:r>
            <a:r>
              <a:rPr lang="en-US" i="1" dirty="0"/>
              <a:t>first survey question</a:t>
            </a:r>
            <a:r>
              <a:rPr lang="en-US" dirty="0"/>
              <a:t> and ask</a:t>
            </a:r>
          </a:p>
          <a:p>
            <a:pPr lvl="0"/>
            <a:r>
              <a:rPr lang="en-US" dirty="0"/>
              <a:t>do I want to see if there is a difference among </a:t>
            </a:r>
            <a:r>
              <a:rPr lang="en-US" b="1" i="1" dirty="0"/>
              <a:t>survey question #1</a:t>
            </a:r>
            <a:r>
              <a:rPr lang="en-US" dirty="0"/>
              <a:t> and </a:t>
            </a:r>
            <a:r>
              <a:rPr lang="en-US" i="1" dirty="0"/>
              <a:t>blank</a:t>
            </a:r>
            <a:r>
              <a:rPr lang="en-US" dirty="0"/>
              <a:t>?</a:t>
            </a:r>
          </a:p>
          <a:p>
            <a:pPr lvl="0"/>
            <a:r>
              <a:rPr lang="en-US" dirty="0"/>
              <a:t>do I want to see if there is a relationship among</a:t>
            </a:r>
            <a:r>
              <a:rPr lang="en-US" i="1" dirty="0"/>
              <a:t> </a:t>
            </a:r>
            <a:r>
              <a:rPr lang="en-US" b="1" i="1" dirty="0"/>
              <a:t>survey question #1</a:t>
            </a:r>
            <a:r>
              <a:rPr lang="en-US" dirty="0"/>
              <a:t> and </a:t>
            </a:r>
            <a:r>
              <a:rPr lang="en-US" i="1" dirty="0"/>
              <a:t>blank?</a:t>
            </a:r>
            <a:endParaRPr lang="en-US" dirty="0"/>
          </a:p>
          <a:p>
            <a:r>
              <a:rPr lang="en-US" i="1" dirty="0"/>
              <a:t>blank</a:t>
            </a:r>
            <a:r>
              <a:rPr lang="en-US" dirty="0"/>
              <a:t> can be several things such as: gender, county, stress levels, eating breakfast, access to grocery store, etc.</a:t>
            </a:r>
          </a:p>
          <a:p>
            <a:pPr marL="0" indent="0">
              <a:buNone/>
            </a:pPr>
            <a:endParaRPr lang="en-US" dirty="0"/>
          </a:p>
          <a:p>
            <a:r>
              <a:rPr lang="en-US" dirty="0"/>
              <a:t>Students may want to pick a few survey questions and do a short internet search.</a:t>
            </a:r>
          </a:p>
          <a:p>
            <a:r>
              <a:rPr lang="en-US" dirty="0"/>
              <a:t>What does the internet say about </a:t>
            </a:r>
            <a:r>
              <a:rPr lang="en-US" i="1" dirty="0"/>
              <a:t>survey question #1</a:t>
            </a:r>
            <a:r>
              <a:rPr lang="en-US" dirty="0"/>
              <a:t> and </a:t>
            </a:r>
            <a:r>
              <a:rPr lang="en-US" i="1" dirty="0"/>
              <a:t>blank</a:t>
            </a:r>
            <a:r>
              <a:rPr lang="en-US" dirty="0"/>
              <a:t>? </a:t>
            </a:r>
            <a:r>
              <a:rPr lang="en-US" i="1" dirty="0"/>
              <a:t>Students will want to save the websites they visit for when they do background research.</a:t>
            </a:r>
            <a:endParaRPr lang="en-US" dirty="0"/>
          </a:p>
          <a:p>
            <a:pPr marL="0" indent="0">
              <a:buNone/>
            </a:pPr>
            <a:endParaRPr lang="en-US" dirty="0"/>
          </a:p>
          <a:p>
            <a:r>
              <a:rPr lang="en-US" dirty="0"/>
              <a:t>Have students select one survey question they find the most interesting. </a:t>
            </a:r>
          </a:p>
          <a:p>
            <a:pPr marL="0" indent="0">
              <a:buNone/>
            </a:pPr>
            <a:endParaRPr lang="en-US" dirty="0"/>
          </a:p>
          <a:p>
            <a:r>
              <a:rPr lang="en-US" dirty="0"/>
              <a:t>Write down the survey question</a:t>
            </a:r>
            <a:r>
              <a:rPr lang="en-US" i="1" dirty="0"/>
              <a:t> (</a:t>
            </a:r>
            <a:r>
              <a:rPr lang="en-US" b="1" i="1" dirty="0"/>
              <a:t>survey question # 2</a:t>
            </a:r>
            <a:r>
              <a:rPr lang="en-US" i="1" dirty="0"/>
              <a:t>):</a:t>
            </a:r>
            <a:endParaRPr lang="en-US" dirty="0"/>
          </a:p>
          <a:p>
            <a:pPr marL="0" indent="0">
              <a:buNone/>
            </a:pPr>
            <a:endParaRPr lang="en-US" dirty="0"/>
          </a:p>
          <a:p>
            <a:pPr marL="0" indent="0">
              <a:buNone/>
            </a:pPr>
            <a:r>
              <a:rPr lang="en-US" i="1" dirty="0"/>
              <a:t>_____________________________________________________________________________</a:t>
            </a:r>
            <a:endParaRPr lang="en-US" dirty="0"/>
          </a:p>
        </p:txBody>
      </p:sp>
    </p:spTree>
    <p:extLst>
      <p:ext uri="{BB962C8B-B14F-4D97-AF65-F5344CB8AC3E}">
        <p14:creationId xmlns:p14="http://schemas.microsoft.com/office/powerpoint/2010/main" val="2834333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72925-4B0D-A6DC-3DE3-5817F7D0AF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4EED069-774B-EE46-0492-040FC743CF91}"/>
              </a:ext>
            </a:extLst>
          </p:cNvPr>
          <p:cNvSpPr>
            <a:spLocks noGrp="1"/>
          </p:cNvSpPr>
          <p:nvPr>
            <p:ph idx="1"/>
          </p:nvPr>
        </p:nvSpPr>
        <p:spPr/>
        <p:txBody>
          <a:bodyPr>
            <a:normAutofit fontScale="92500" lnSpcReduction="20000"/>
          </a:bodyPr>
          <a:lstStyle/>
          <a:p>
            <a:r>
              <a:rPr lang="en-US" dirty="0"/>
              <a:t>Now that students have two survey questions, have them look at their internet searches and complete the observation statements:</a:t>
            </a:r>
          </a:p>
          <a:p>
            <a:pPr lvl="0"/>
            <a:r>
              <a:rPr lang="en-US" dirty="0"/>
              <a:t>The project problem is ____.</a:t>
            </a:r>
          </a:p>
          <a:p>
            <a:pPr lvl="0"/>
            <a:r>
              <a:rPr lang="en-US" dirty="0"/>
              <a:t>This project is important to the community and me because ____.</a:t>
            </a:r>
          </a:p>
          <a:p>
            <a:pPr lvl="0"/>
            <a:r>
              <a:rPr lang="en-US" dirty="0"/>
              <a:t>The project summary is ____.</a:t>
            </a:r>
          </a:p>
          <a:p>
            <a:pPr lvl="0"/>
            <a:r>
              <a:rPr lang="en-US" dirty="0"/>
              <a:t>The project type is prevalence/cross-sectional.</a:t>
            </a:r>
          </a:p>
          <a:p>
            <a:pPr marL="0" indent="0">
              <a:buNone/>
            </a:pPr>
            <a:endParaRPr lang="en-US" dirty="0"/>
          </a:p>
          <a:p>
            <a:r>
              <a:rPr lang="en-US" dirty="0"/>
              <a:t>Before students leave the club meeting, they should download the Presentation PowerPoint and complete their observation slide. They need to save it in a location they can easily access next meeting. If they have group members, they need to make sure all members have access to the file.</a:t>
            </a:r>
          </a:p>
          <a:p>
            <a:pPr marL="0" indent="0">
              <a:buNone/>
            </a:pPr>
            <a:endParaRPr lang="en-US" dirty="0"/>
          </a:p>
        </p:txBody>
      </p:sp>
    </p:spTree>
    <p:extLst>
      <p:ext uri="{BB962C8B-B14F-4D97-AF65-F5344CB8AC3E}">
        <p14:creationId xmlns:p14="http://schemas.microsoft.com/office/powerpoint/2010/main" val="2402193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8EF84-FD9D-3AE6-16DD-2F3C79C4590A}"/>
              </a:ext>
            </a:extLst>
          </p:cNvPr>
          <p:cNvSpPr>
            <a:spLocks noGrp="1"/>
          </p:cNvSpPr>
          <p:nvPr>
            <p:ph type="title"/>
          </p:nvPr>
        </p:nvSpPr>
        <p:spPr/>
        <p:txBody>
          <a:bodyPr>
            <a:normAutofit fontScale="90000"/>
          </a:bodyPr>
          <a:lstStyle/>
          <a:p>
            <a:r>
              <a:rPr lang="en-US" b="1" i="1" dirty="0"/>
              <a:t>Project Selection for Students in the 11</a:t>
            </a:r>
            <a:r>
              <a:rPr lang="en-US" b="1" i="1" baseline="30000" dirty="0"/>
              <a:t>th</a:t>
            </a:r>
            <a:r>
              <a:rPr lang="en-US" b="1" i="1" dirty="0"/>
              <a:t> and 12</a:t>
            </a:r>
            <a:r>
              <a:rPr lang="en-US" b="1" i="1" baseline="30000" dirty="0"/>
              <a:t>th</a:t>
            </a:r>
            <a:r>
              <a:rPr lang="en-US" b="1" i="1" dirty="0"/>
              <a:t> Grades</a:t>
            </a:r>
            <a:br>
              <a:rPr lang="en-US" b="1" i="1" dirty="0"/>
            </a:br>
            <a:endParaRPr lang="en-US" dirty="0"/>
          </a:p>
        </p:txBody>
      </p:sp>
      <p:sp>
        <p:nvSpPr>
          <p:cNvPr id="3" name="Content Placeholder 2">
            <a:extLst>
              <a:ext uri="{FF2B5EF4-FFF2-40B4-BE49-F238E27FC236}">
                <a16:creationId xmlns:a16="http://schemas.microsoft.com/office/drawing/2014/main" id="{D0D66C03-DBF7-6BA8-C27C-45FE53C6C890}"/>
              </a:ext>
            </a:extLst>
          </p:cNvPr>
          <p:cNvSpPr>
            <a:spLocks noGrp="1"/>
          </p:cNvSpPr>
          <p:nvPr>
            <p:ph idx="1"/>
          </p:nvPr>
        </p:nvSpPr>
        <p:spPr/>
        <p:txBody>
          <a:bodyPr>
            <a:normAutofit fontScale="62500" lnSpcReduction="20000"/>
          </a:bodyPr>
          <a:lstStyle/>
          <a:p>
            <a:pPr marL="0" indent="0">
              <a:buNone/>
            </a:pPr>
            <a:r>
              <a:rPr lang="en-US" dirty="0"/>
              <a:t>All 11</a:t>
            </a:r>
            <a:r>
              <a:rPr lang="en-US" baseline="30000" dirty="0"/>
              <a:t>th</a:t>
            </a:r>
            <a:r>
              <a:rPr lang="en-US" dirty="0"/>
              <a:t> and 12</a:t>
            </a:r>
            <a:r>
              <a:rPr lang="en-US" baseline="30000" dirty="0"/>
              <a:t>th</a:t>
            </a:r>
            <a:r>
              <a:rPr lang="en-US" dirty="0"/>
              <a:t> graders can create with own idea with approval, work from the Research Menu </a:t>
            </a:r>
            <a:r>
              <a:rPr lang="en-US" u="sng" dirty="0">
                <a:hlinkClick r:id="rId2"/>
              </a:rPr>
              <a:t>https://health.wvu.edu/hsta/resources/teachers/research-projects/research-menu/</a:t>
            </a:r>
            <a:r>
              <a:rPr lang="en-US" dirty="0"/>
              <a:t> </a:t>
            </a:r>
            <a:r>
              <a:rPr lang="en-US" u="sng" dirty="0"/>
              <a:t>or work with 9</a:t>
            </a:r>
            <a:r>
              <a:rPr lang="en-US" u="sng" baseline="30000" dirty="0"/>
              <a:t>th</a:t>
            </a:r>
            <a:r>
              <a:rPr lang="en-US" u="sng" dirty="0"/>
              <a:t>/10</a:t>
            </a:r>
            <a:r>
              <a:rPr lang="en-US" u="sng" baseline="30000" dirty="0"/>
              <a:t>th</a:t>
            </a:r>
            <a:r>
              <a:rPr lang="en-US" u="sng" dirty="0"/>
              <a:t> Grader(s) on State Survey.</a:t>
            </a:r>
            <a:endParaRPr lang="en-US" dirty="0"/>
          </a:p>
          <a:p>
            <a:pPr marL="0" indent="0">
              <a:buNone/>
            </a:pPr>
            <a:endParaRPr lang="en-US" dirty="0"/>
          </a:p>
          <a:p>
            <a:r>
              <a:rPr lang="en-US" dirty="0"/>
              <a:t>Ask 11</a:t>
            </a:r>
            <a:r>
              <a:rPr lang="en-US" baseline="30000" dirty="0"/>
              <a:t>th</a:t>
            </a:r>
            <a:r>
              <a:rPr lang="en-US" dirty="0"/>
              <a:t> and 12</a:t>
            </a:r>
            <a:r>
              <a:rPr lang="en-US" baseline="30000" dirty="0"/>
              <a:t>th</a:t>
            </a:r>
            <a:r>
              <a:rPr lang="en-US" dirty="0"/>
              <a:t> graders what research topics they are interested in? If they are struggling with ideas, 1) think about the project from Summer Camp, 2) visit the research menu, and/or 3) look over their research project from last year and see how they can grow or improve the project.</a:t>
            </a:r>
          </a:p>
          <a:p>
            <a:pPr marL="0" indent="0">
              <a:buNone/>
            </a:pPr>
            <a:endParaRPr lang="en-US" dirty="0"/>
          </a:p>
          <a:p>
            <a:r>
              <a:rPr lang="en-US" b="1" dirty="0"/>
              <a:t>Note: You may build upon or enhance your project from last year, but you cannot reuse the same project. Avoid using projects that were completed by other students in the past.</a:t>
            </a:r>
            <a:endParaRPr lang="en-US" dirty="0"/>
          </a:p>
          <a:p>
            <a:pPr marL="0" indent="0">
              <a:buNone/>
            </a:pPr>
            <a:endParaRPr lang="en-US" dirty="0"/>
          </a:p>
          <a:p>
            <a:r>
              <a:rPr lang="en-US" dirty="0"/>
              <a:t>Once they have selected a research topic, they will begin working on their observation slide.</a:t>
            </a:r>
          </a:p>
          <a:p>
            <a:r>
              <a:rPr lang="en-US" dirty="0"/>
              <a:t>The project score sheet gives the observation slide three points.</a:t>
            </a:r>
          </a:p>
          <a:p>
            <a:pPr lvl="1"/>
            <a:r>
              <a:rPr lang="en-US" i="1" dirty="0"/>
              <a:t>Observation states the project’s problem clearly.</a:t>
            </a:r>
            <a:endParaRPr lang="en-US" dirty="0"/>
          </a:p>
          <a:p>
            <a:pPr lvl="1"/>
            <a:r>
              <a:rPr lang="en-US" i="1" dirty="0"/>
              <a:t>Observation includes why this project is important to the community and me.</a:t>
            </a:r>
            <a:endParaRPr lang="en-US" dirty="0"/>
          </a:p>
          <a:p>
            <a:pPr lvl="1"/>
            <a:r>
              <a:rPr lang="en-US" i="1" dirty="0"/>
              <a:t>Observation includes a short summary of the project, including project type: prevalence, intervention, human experiment, or non-human experiment.</a:t>
            </a:r>
            <a:endParaRPr lang="en-US" dirty="0"/>
          </a:p>
          <a:p>
            <a:endParaRPr lang="en-US" dirty="0"/>
          </a:p>
        </p:txBody>
      </p:sp>
    </p:spTree>
    <p:extLst>
      <p:ext uri="{BB962C8B-B14F-4D97-AF65-F5344CB8AC3E}">
        <p14:creationId xmlns:p14="http://schemas.microsoft.com/office/powerpoint/2010/main" val="3911972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02BB8-3DF6-DCF6-90BB-A6591981DAA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F4C7E94-D478-7A38-5F91-71BA37C72D94}"/>
              </a:ext>
            </a:extLst>
          </p:cNvPr>
          <p:cNvSpPr>
            <a:spLocks noGrp="1"/>
          </p:cNvSpPr>
          <p:nvPr>
            <p:ph idx="1"/>
          </p:nvPr>
        </p:nvSpPr>
        <p:spPr/>
        <p:txBody>
          <a:bodyPr/>
          <a:lstStyle/>
          <a:p>
            <a:pPr marL="0" indent="0">
              <a:buNone/>
            </a:pPr>
            <a:r>
              <a:rPr lang="en-US" dirty="0"/>
              <a:t>Before students leave the club meeting, they should download the Presentation PowerPoint and complete their observation slide. They need to save it in a location they can easily access next meeting. </a:t>
            </a:r>
            <a:r>
              <a:rPr lang="en-US"/>
              <a:t>If they have group members, they need to make sure all members have access to the file</a:t>
            </a:r>
          </a:p>
          <a:p>
            <a:pPr marL="0" indent="0">
              <a:buNone/>
            </a:pPr>
            <a:endParaRPr lang="en-US"/>
          </a:p>
        </p:txBody>
      </p:sp>
    </p:spTree>
    <p:extLst>
      <p:ext uri="{BB962C8B-B14F-4D97-AF65-F5344CB8AC3E}">
        <p14:creationId xmlns:p14="http://schemas.microsoft.com/office/powerpoint/2010/main" val="3799872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E2D8F-4FBC-97CB-A575-FCDDCB1A93D4}"/>
              </a:ext>
            </a:extLst>
          </p:cNvPr>
          <p:cNvSpPr>
            <a:spLocks noGrp="1"/>
          </p:cNvSpPr>
          <p:nvPr>
            <p:ph type="title"/>
          </p:nvPr>
        </p:nvSpPr>
        <p:spPr/>
        <p:txBody>
          <a:bodyPr>
            <a:normAutofit fontScale="90000"/>
          </a:bodyPr>
          <a:lstStyle/>
          <a:p>
            <a:r>
              <a:rPr lang="en-US" dirty="0"/>
              <a:t> </a:t>
            </a:r>
            <a:br>
              <a:rPr lang="en-US" dirty="0"/>
            </a:br>
            <a:r>
              <a:rPr lang="en-US" i="1" dirty="0"/>
              <a:t>Objectives</a:t>
            </a:r>
            <a:r>
              <a:rPr lang="en-US" dirty="0"/>
              <a:t>:</a:t>
            </a:r>
            <a:br>
              <a:rPr lang="en-US" dirty="0"/>
            </a:br>
            <a:endParaRPr lang="en-US" dirty="0"/>
          </a:p>
        </p:txBody>
      </p:sp>
      <p:sp>
        <p:nvSpPr>
          <p:cNvPr id="3" name="Content Placeholder 2">
            <a:extLst>
              <a:ext uri="{FF2B5EF4-FFF2-40B4-BE49-F238E27FC236}">
                <a16:creationId xmlns:a16="http://schemas.microsoft.com/office/drawing/2014/main" id="{06A325AB-F119-EE18-12D3-F71C53AE0E09}"/>
              </a:ext>
            </a:extLst>
          </p:cNvPr>
          <p:cNvSpPr>
            <a:spLocks noGrp="1"/>
          </p:cNvSpPr>
          <p:nvPr>
            <p:ph idx="1"/>
          </p:nvPr>
        </p:nvSpPr>
        <p:spPr/>
        <p:txBody>
          <a:bodyPr>
            <a:normAutofit fontScale="92500" lnSpcReduction="20000"/>
          </a:bodyPr>
          <a:lstStyle/>
          <a:p>
            <a:pPr lvl="0"/>
            <a:r>
              <a:rPr lang="en-US" dirty="0"/>
              <a:t>Introduce 9</a:t>
            </a:r>
            <a:r>
              <a:rPr lang="en-US" baseline="30000" dirty="0"/>
              <a:t>th</a:t>
            </a:r>
            <a:r>
              <a:rPr lang="en-US" dirty="0"/>
              <a:t> and 10</a:t>
            </a:r>
            <a:r>
              <a:rPr lang="en-US" baseline="30000" dirty="0"/>
              <a:t>th</a:t>
            </a:r>
            <a:r>
              <a:rPr lang="en-US" dirty="0"/>
              <a:t> Grade Students to the HSTA Statewide Survey</a:t>
            </a:r>
          </a:p>
          <a:p>
            <a:pPr lvl="1"/>
            <a:r>
              <a:rPr lang="en-US" dirty="0"/>
              <a:t>Discuss how to recruit participants for the HSTA statewide survey</a:t>
            </a:r>
          </a:p>
          <a:p>
            <a:pPr lvl="1"/>
            <a:r>
              <a:rPr lang="en-US" dirty="0"/>
              <a:t>Identify the procedures for conducting research using the HSTA statewide survey</a:t>
            </a:r>
          </a:p>
          <a:p>
            <a:pPr lvl="1"/>
            <a:r>
              <a:rPr lang="en-US" dirty="0"/>
              <a:t>Complete and share the HSTA statewide survey</a:t>
            </a:r>
          </a:p>
          <a:p>
            <a:pPr lvl="1"/>
            <a:r>
              <a:rPr lang="en-US" dirty="0"/>
              <a:t>Review the variables included on the HSTA statewide survey</a:t>
            </a:r>
          </a:p>
          <a:p>
            <a:pPr lvl="1"/>
            <a:r>
              <a:rPr lang="en-US" dirty="0"/>
              <a:t>Identify a research question that can be answered using the HSTA statewide survey </a:t>
            </a:r>
          </a:p>
          <a:p>
            <a:pPr lvl="0"/>
            <a:r>
              <a:rPr lang="en-US" dirty="0"/>
              <a:t>Introduce 11</a:t>
            </a:r>
            <a:r>
              <a:rPr lang="en-US" baseline="30000" dirty="0"/>
              <a:t>th</a:t>
            </a:r>
            <a:r>
              <a:rPr lang="en-US" dirty="0"/>
              <a:t> and 12</a:t>
            </a:r>
            <a:r>
              <a:rPr lang="en-US" baseline="30000" dirty="0"/>
              <a:t>th</a:t>
            </a:r>
            <a:r>
              <a:rPr lang="en-US" dirty="0"/>
              <a:t>-grade students to Menu, Self-Selected, and/or working with 9</a:t>
            </a:r>
            <a:r>
              <a:rPr lang="en-US" baseline="30000" dirty="0"/>
              <a:t>th</a:t>
            </a:r>
            <a:r>
              <a:rPr lang="en-US" dirty="0"/>
              <a:t>/10</a:t>
            </a:r>
            <a:r>
              <a:rPr lang="en-US" baseline="30000" dirty="0"/>
              <a:t>th</a:t>
            </a:r>
            <a:r>
              <a:rPr lang="en-US" dirty="0"/>
              <a:t> grader</a:t>
            </a:r>
          </a:p>
          <a:p>
            <a:pPr lvl="1"/>
            <a:r>
              <a:rPr lang="en-US" dirty="0"/>
              <a:t>Discuss strategies for selecting a research topic</a:t>
            </a:r>
          </a:p>
          <a:p>
            <a:pPr lvl="0"/>
            <a:r>
              <a:rPr lang="en-US" dirty="0"/>
              <a:t>Complete Observation PowerPoint Slide</a:t>
            </a:r>
          </a:p>
          <a:p>
            <a:pPr lvl="1"/>
            <a:r>
              <a:rPr lang="en-US" dirty="0"/>
              <a:t>Download the HSTA Presentation PowerPoint template</a:t>
            </a:r>
          </a:p>
          <a:p>
            <a:pPr lvl="1"/>
            <a:r>
              <a:rPr lang="en-US" dirty="0"/>
              <a:t>Complete the Observation slide using the information</a:t>
            </a:r>
          </a:p>
          <a:p>
            <a:pPr marL="0" indent="0">
              <a:buNone/>
            </a:pPr>
            <a:endParaRPr lang="en-US" dirty="0"/>
          </a:p>
        </p:txBody>
      </p:sp>
    </p:spTree>
    <p:extLst>
      <p:ext uri="{BB962C8B-B14F-4D97-AF65-F5344CB8AC3E}">
        <p14:creationId xmlns:p14="http://schemas.microsoft.com/office/powerpoint/2010/main" val="248246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1BEE98-B8B6-5C16-15C4-E5FF0372A8A8}"/>
              </a:ext>
            </a:extLst>
          </p:cNvPr>
          <p:cNvSpPr>
            <a:spLocks noGrp="1"/>
          </p:cNvSpPr>
          <p:nvPr>
            <p:ph idx="1"/>
          </p:nvPr>
        </p:nvSpPr>
        <p:spPr>
          <a:xfrm>
            <a:off x="662152" y="441434"/>
            <a:ext cx="10691648" cy="5735529"/>
          </a:xfrm>
        </p:spPr>
        <p:txBody>
          <a:bodyPr>
            <a:normAutofit fontScale="85000" lnSpcReduction="20000"/>
          </a:bodyPr>
          <a:lstStyle/>
          <a:p>
            <a:r>
              <a:rPr lang="en-US" b="1" dirty="0"/>
              <a:t>Important Notes About the Statewide Survey: </a:t>
            </a:r>
            <a:r>
              <a:rPr lang="en-US" dirty="0"/>
              <a:t>Students will use the survey to select two questions they are interested in as they follow the exercise below. Then they will continue to build their Research PowerPoint through other lessons. Students will be asking family, friends, and peers to complete the survey. Once students have completed their CITI training, earned 40 points on their Research PowerPoint, and shared the survey, they will get access to the data. Teachers will have a spring workshop to discuss lessons 13 – 25. These lessons will walk students through analyzing data and completing their Research PowerPoint.</a:t>
            </a:r>
          </a:p>
          <a:p>
            <a:pPr lvl="0"/>
            <a:r>
              <a:rPr lang="en-US" b="1" i="1" dirty="0"/>
              <a:t>Everyone is required to share the survey link and assist in data collection.</a:t>
            </a:r>
            <a:endParaRPr lang="en-US" dirty="0"/>
          </a:p>
          <a:p>
            <a:pPr lvl="0"/>
            <a:r>
              <a:rPr lang="en-US" dirty="0"/>
              <a:t>County-specific data will be posted if at least 50 surveys are fully collected from that county. When data starts to be collected, we will share how many surveys have been collected by county. </a:t>
            </a:r>
          </a:p>
          <a:p>
            <a:pPr lvl="0"/>
            <a:r>
              <a:rPr lang="en-US" dirty="0"/>
              <a:t>Data will be accessible with a password.</a:t>
            </a:r>
          </a:p>
          <a:p>
            <a:pPr lvl="0"/>
            <a:r>
              <a:rPr lang="en-US" dirty="0"/>
              <a:t>Each categorical survey question will be limited to 5-7 response options.</a:t>
            </a:r>
          </a:p>
          <a:p>
            <a:pPr lvl="0"/>
            <a:r>
              <a:rPr lang="en-US" dirty="0"/>
              <a:t>There are sections in the survey that you must be 18 years of age to complete.</a:t>
            </a:r>
          </a:p>
          <a:p>
            <a:pPr lvl="1"/>
            <a:r>
              <a:rPr lang="en-US" dirty="0"/>
              <a:t>The survey will control which questions they see based on age.</a:t>
            </a:r>
          </a:p>
          <a:p>
            <a:pPr lvl="1"/>
            <a:r>
              <a:rPr lang="en-US" dirty="0"/>
              <a:t>Students can have data for all questions</a:t>
            </a:r>
          </a:p>
          <a:p>
            <a:pPr marL="0" indent="0">
              <a:buNone/>
            </a:pPr>
            <a:endParaRPr lang="en-US" dirty="0"/>
          </a:p>
        </p:txBody>
      </p:sp>
    </p:spTree>
    <p:extLst>
      <p:ext uri="{BB962C8B-B14F-4D97-AF65-F5344CB8AC3E}">
        <p14:creationId xmlns:p14="http://schemas.microsoft.com/office/powerpoint/2010/main" val="1678599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F0B92-5807-B4B5-A9FC-C9387E183ED2}"/>
              </a:ext>
            </a:extLst>
          </p:cNvPr>
          <p:cNvSpPr>
            <a:spLocks noGrp="1"/>
          </p:cNvSpPr>
          <p:nvPr>
            <p:ph type="title"/>
          </p:nvPr>
        </p:nvSpPr>
        <p:spPr/>
        <p:txBody>
          <a:bodyPr/>
          <a:lstStyle/>
          <a:p>
            <a:r>
              <a:rPr lang="en-US" b="1" i="1" dirty="0"/>
              <a:t>State Survey Participant Recruitment </a:t>
            </a:r>
            <a:br>
              <a:rPr lang="en-US" b="1" i="1" dirty="0"/>
            </a:br>
            <a:endParaRPr lang="en-US" dirty="0"/>
          </a:p>
        </p:txBody>
      </p:sp>
      <p:sp>
        <p:nvSpPr>
          <p:cNvPr id="3" name="Content Placeholder 2">
            <a:extLst>
              <a:ext uri="{FF2B5EF4-FFF2-40B4-BE49-F238E27FC236}">
                <a16:creationId xmlns:a16="http://schemas.microsoft.com/office/drawing/2014/main" id="{840E1FC8-DA10-82C2-0E8D-AC6481852CE8}"/>
              </a:ext>
            </a:extLst>
          </p:cNvPr>
          <p:cNvSpPr>
            <a:spLocks noGrp="1"/>
          </p:cNvSpPr>
          <p:nvPr>
            <p:ph idx="1"/>
          </p:nvPr>
        </p:nvSpPr>
        <p:spPr/>
        <p:txBody>
          <a:bodyPr>
            <a:normAutofit fontScale="85000" lnSpcReduction="20000"/>
          </a:bodyPr>
          <a:lstStyle/>
          <a:p>
            <a:r>
              <a:rPr lang="en-US" dirty="0"/>
              <a:t>We are going to talk about recruiting for the Statewide Survey human subject research project. All 9</a:t>
            </a:r>
            <a:r>
              <a:rPr lang="en-US" baseline="30000" dirty="0"/>
              <a:t>th</a:t>
            </a:r>
            <a:r>
              <a:rPr lang="en-US" dirty="0"/>
              <a:t> and 10</a:t>
            </a:r>
            <a:r>
              <a:rPr lang="en-US" baseline="30000" dirty="0"/>
              <a:t>th</a:t>
            </a:r>
            <a:r>
              <a:rPr lang="en-US" dirty="0"/>
              <a:t> graders are working with the WV State Survey. Students will collect data from their families, friends, schools, communities, neighbors, social media networks, etc.</a:t>
            </a:r>
          </a:p>
          <a:p>
            <a:pPr marL="0" indent="0">
              <a:buNone/>
            </a:pPr>
            <a:endParaRPr lang="en-US" dirty="0"/>
          </a:p>
          <a:p>
            <a:r>
              <a:rPr lang="en-US" dirty="0"/>
              <a:t>When recruiting participants for a research study, remember the three main ethical principles: Respect, Beneficence, and Justice. </a:t>
            </a:r>
          </a:p>
          <a:p>
            <a:pPr marL="0" indent="0">
              <a:buNone/>
            </a:pPr>
            <a:endParaRPr lang="en-US" dirty="0"/>
          </a:p>
          <a:p>
            <a:r>
              <a:rPr lang="en-US" b="1" i="1" dirty="0"/>
              <a:t>Respect</a:t>
            </a:r>
            <a:r>
              <a:rPr lang="en-US" dirty="0"/>
              <a:t>: When recruiting subjects to participate in your study, 1) first explain what the survey is about [topic], 2) why you are conducting it, [for a research project for HSTA to learn about_____], 3) how you are going to protect their autonomy they can chose to not participate or may cease to participate if they become uncomfortable, and 4) how you will protect their anonymity [no names or identifiers will be used]. </a:t>
            </a:r>
          </a:p>
          <a:p>
            <a:pPr marL="0" indent="0">
              <a:buNone/>
            </a:pPr>
            <a:endParaRPr lang="en-US" dirty="0"/>
          </a:p>
        </p:txBody>
      </p:sp>
    </p:spTree>
    <p:extLst>
      <p:ext uri="{BB962C8B-B14F-4D97-AF65-F5344CB8AC3E}">
        <p14:creationId xmlns:p14="http://schemas.microsoft.com/office/powerpoint/2010/main" val="808850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8A254-7A15-B155-9D1D-F851D25E71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912351B-7588-40FA-8ADF-32DB0194F0C1}"/>
              </a:ext>
            </a:extLst>
          </p:cNvPr>
          <p:cNvSpPr>
            <a:spLocks noGrp="1"/>
          </p:cNvSpPr>
          <p:nvPr>
            <p:ph idx="1"/>
          </p:nvPr>
        </p:nvSpPr>
        <p:spPr/>
        <p:txBody>
          <a:bodyPr>
            <a:normAutofit/>
          </a:bodyPr>
          <a:lstStyle/>
          <a:p>
            <a:pPr marL="0" indent="0">
              <a:buNone/>
            </a:pPr>
            <a:r>
              <a:rPr lang="en-US" b="1" i="1" dirty="0"/>
              <a:t>Beneficence (Do Good/Not Harm)</a:t>
            </a:r>
            <a:r>
              <a:rPr lang="en-US" dirty="0"/>
              <a:t>: When recruiting subjects to participate in your study, explain how your research may benefit them and/or others by increasing or improving the knowledge about what you are testing.</a:t>
            </a:r>
          </a:p>
          <a:p>
            <a:pPr marL="0" indent="0">
              <a:buNone/>
            </a:pPr>
            <a:endParaRPr lang="en-US" dirty="0"/>
          </a:p>
          <a:p>
            <a:pPr marL="0" indent="0">
              <a:buNone/>
            </a:pPr>
            <a:r>
              <a:rPr lang="en-US" u="sng" dirty="0">
                <a:hlinkClick r:id="rId2"/>
              </a:rPr>
              <a:t>https://redcap.link/state2526</a:t>
            </a:r>
            <a:r>
              <a:rPr lang="en-US" dirty="0"/>
              <a:t>  </a:t>
            </a:r>
          </a:p>
        </p:txBody>
      </p:sp>
      <p:pic>
        <p:nvPicPr>
          <p:cNvPr id="6" name="Picture 5" descr="A qr code on a white background&#10;&#10;AI-generated content may be incorrect.">
            <a:extLst>
              <a:ext uri="{FF2B5EF4-FFF2-40B4-BE49-F238E27FC236}">
                <a16:creationId xmlns:a16="http://schemas.microsoft.com/office/drawing/2014/main" id="{0B7B83A0-D176-1511-85F5-85EA0F0357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242" y="3292366"/>
            <a:ext cx="2555108" cy="2555108"/>
          </a:xfrm>
          <a:prstGeom prst="rect">
            <a:avLst/>
          </a:prstGeom>
        </p:spPr>
      </p:pic>
    </p:spTree>
    <p:extLst>
      <p:ext uri="{BB962C8B-B14F-4D97-AF65-F5344CB8AC3E}">
        <p14:creationId xmlns:p14="http://schemas.microsoft.com/office/powerpoint/2010/main" val="2607949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5F6D6-F96C-FE05-6A89-32B2B9FE0C5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F6C81D3-4D4D-F265-F982-2CC0FB039027}"/>
              </a:ext>
            </a:extLst>
          </p:cNvPr>
          <p:cNvSpPr>
            <a:spLocks noGrp="1"/>
          </p:cNvSpPr>
          <p:nvPr>
            <p:ph idx="1"/>
          </p:nvPr>
        </p:nvSpPr>
        <p:spPr/>
        <p:txBody>
          <a:bodyPr>
            <a:normAutofit/>
          </a:bodyPr>
          <a:lstStyle/>
          <a:p>
            <a:pPr marL="0" indent="0">
              <a:buNone/>
            </a:pPr>
            <a:r>
              <a:rPr lang="en-US" b="1" i="1" dirty="0"/>
              <a:t>Justice:</a:t>
            </a:r>
            <a:r>
              <a:rPr lang="en-US" dirty="0"/>
              <a:t> When recruiting subjects to participate in your study, make sure that you treat everyone equally. This means being fair. </a:t>
            </a:r>
          </a:p>
          <a:p>
            <a:pPr marL="0" indent="0">
              <a:buNone/>
            </a:pPr>
            <a:r>
              <a:rPr lang="en-US" dirty="0"/>
              <a:t>Recruitment Goals: Students working on the state survey need to ask 20 individuals from their community or as a club, ask three classes in their school to complete the survey. If you have research questions about teens, asking classes to complete the survey is a great way to collect information. If you have research questions about adults, asking community members to complete the survey is a great way to collect information. Think about your population. </a:t>
            </a:r>
          </a:p>
          <a:p>
            <a:pPr marL="0" indent="0">
              <a:buNone/>
            </a:pPr>
            <a:endParaRPr lang="en-US" dirty="0"/>
          </a:p>
        </p:txBody>
      </p:sp>
    </p:spTree>
    <p:extLst>
      <p:ext uri="{BB962C8B-B14F-4D97-AF65-F5344CB8AC3E}">
        <p14:creationId xmlns:p14="http://schemas.microsoft.com/office/powerpoint/2010/main" val="1445495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F45C7-B63E-194D-B895-DBC4A3760509}"/>
              </a:ext>
            </a:extLst>
          </p:cNvPr>
          <p:cNvSpPr>
            <a:spLocks noGrp="1"/>
          </p:cNvSpPr>
          <p:nvPr>
            <p:ph type="title"/>
          </p:nvPr>
        </p:nvSpPr>
        <p:spPr/>
        <p:txBody>
          <a:bodyPr/>
          <a:lstStyle/>
          <a:p>
            <a:r>
              <a:rPr lang="en-US" dirty="0"/>
              <a:t>Cover Letter for State Survey</a:t>
            </a:r>
          </a:p>
        </p:txBody>
      </p:sp>
      <p:pic>
        <p:nvPicPr>
          <p:cNvPr id="4" name="Picture 3" descr="A picture containing text, font, screenshot, document&#10;&#10;Description automatically generated">
            <a:extLst>
              <a:ext uri="{FF2B5EF4-FFF2-40B4-BE49-F238E27FC236}">
                <a16:creationId xmlns:a16="http://schemas.microsoft.com/office/drawing/2014/main" id="{05341EC9-4B10-6323-41AC-BA5A747A12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6256" y="1436742"/>
            <a:ext cx="7206049" cy="4736981"/>
          </a:xfrm>
          <a:prstGeom prst="rect">
            <a:avLst/>
          </a:prstGeom>
        </p:spPr>
      </p:pic>
      <p:sp>
        <p:nvSpPr>
          <p:cNvPr id="10" name="TextBox 9">
            <a:extLst>
              <a:ext uri="{FF2B5EF4-FFF2-40B4-BE49-F238E27FC236}">
                <a16:creationId xmlns:a16="http://schemas.microsoft.com/office/drawing/2014/main" id="{27D7E996-B36C-CE65-1760-4EF2D06449D9}"/>
              </a:ext>
            </a:extLst>
          </p:cNvPr>
          <p:cNvSpPr txBox="1"/>
          <p:nvPr/>
        </p:nvSpPr>
        <p:spPr>
          <a:xfrm>
            <a:off x="7967871" y="1856969"/>
            <a:ext cx="6098058" cy="369332"/>
          </a:xfrm>
          <a:prstGeom prst="rect">
            <a:avLst/>
          </a:prstGeom>
          <a:noFill/>
        </p:spPr>
        <p:txBody>
          <a:bodyPr wrap="square">
            <a:spAutoFit/>
          </a:bodyPr>
          <a:lstStyle/>
          <a:p>
            <a:pPr marL="0" indent="0">
              <a:buNone/>
            </a:pPr>
            <a:r>
              <a:rPr lang="en-US" u="sng" dirty="0">
                <a:hlinkClick r:id="rId3"/>
              </a:rPr>
              <a:t>https://redcap.link/state2526</a:t>
            </a:r>
            <a:r>
              <a:rPr lang="en-US" dirty="0"/>
              <a:t>  </a:t>
            </a:r>
          </a:p>
        </p:txBody>
      </p:sp>
      <p:pic>
        <p:nvPicPr>
          <p:cNvPr id="11" name="Picture 10" descr="A qr code on a white background&#10;&#10;AI-generated content may be incorrect.">
            <a:extLst>
              <a:ext uri="{FF2B5EF4-FFF2-40B4-BE49-F238E27FC236}">
                <a16:creationId xmlns:a16="http://schemas.microsoft.com/office/drawing/2014/main" id="{EF0D45B2-D112-EC82-F7B0-0651A85CBB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39432" y="2884878"/>
            <a:ext cx="2555108" cy="2555108"/>
          </a:xfrm>
          <a:prstGeom prst="rect">
            <a:avLst/>
          </a:prstGeom>
        </p:spPr>
      </p:pic>
    </p:spTree>
    <p:extLst>
      <p:ext uri="{BB962C8B-B14F-4D97-AF65-F5344CB8AC3E}">
        <p14:creationId xmlns:p14="http://schemas.microsoft.com/office/powerpoint/2010/main" val="415493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B5176-F01D-63E1-B110-46435ACE770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C134B4C-341E-4ABF-03B9-5662884A08EF}"/>
              </a:ext>
            </a:extLst>
          </p:cNvPr>
          <p:cNvSpPr>
            <a:spLocks noGrp="1"/>
          </p:cNvSpPr>
          <p:nvPr>
            <p:ph idx="1"/>
          </p:nvPr>
        </p:nvSpPr>
        <p:spPr/>
        <p:txBody>
          <a:bodyPr/>
          <a:lstStyle/>
          <a:p>
            <a:pPr fontAlgn="base"/>
            <a:r>
              <a:rPr lang="en-US" dirty="0"/>
              <a:t>After students take the state survey, have 11</a:t>
            </a:r>
            <a:r>
              <a:rPr lang="en-US" baseline="30000" dirty="0"/>
              <a:t>th</a:t>
            </a:r>
            <a:r>
              <a:rPr lang="en-US" dirty="0"/>
              <a:t> and 12</a:t>
            </a:r>
            <a:r>
              <a:rPr lang="en-US" baseline="30000" dirty="0"/>
              <a:t>th</a:t>
            </a:r>
            <a:r>
              <a:rPr lang="en-US" dirty="0"/>
              <a:t> graders read over the Research Menu </a:t>
            </a:r>
            <a:r>
              <a:rPr lang="en-US" dirty="0">
                <a:hlinkClick r:id="rId2"/>
              </a:rPr>
              <a:t>https://health.wvu.edu/hsta/resources/teachers/research-projects/research-menu/</a:t>
            </a:r>
            <a:r>
              <a:rPr lang="en-US" dirty="0"/>
              <a:t> or brainstorm other ideas. Have 11</a:t>
            </a:r>
            <a:r>
              <a:rPr lang="en-US" baseline="30000" dirty="0"/>
              <a:t>th</a:t>
            </a:r>
            <a:r>
              <a:rPr lang="en-US" dirty="0"/>
              <a:t> and 12</a:t>
            </a:r>
            <a:r>
              <a:rPr lang="en-US" baseline="30000" dirty="0"/>
              <a:t>th</a:t>
            </a:r>
            <a:r>
              <a:rPr lang="en-US" dirty="0"/>
              <a:t> graders read over </a:t>
            </a:r>
            <a:r>
              <a:rPr lang="en-US" i="1" dirty="0"/>
              <a:t>Project Selection for Students in the 11</a:t>
            </a:r>
            <a:r>
              <a:rPr lang="en-US" i="1" baseline="30000" dirty="0"/>
              <a:t>th</a:t>
            </a:r>
            <a:r>
              <a:rPr lang="en-US" i="1" dirty="0"/>
              <a:t> and 12</a:t>
            </a:r>
            <a:r>
              <a:rPr lang="en-US" i="1" baseline="30000" dirty="0"/>
              <a:t>th</a:t>
            </a:r>
            <a:r>
              <a:rPr lang="en-US" i="1" dirty="0"/>
              <a:t> grades</a:t>
            </a:r>
            <a:r>
              <a:rPr lang="en-US" dirty="0"/>
              <a:t>. If they are working with a 9</a:t>
            </a:r>
            <a:r>
              <a:rPr lang="en-US" baseline="30000" dirty="0"/>
              <a:t>th</a:t>
            </a:r>
            <a:r>
              <a:rPr lang="en-US" dirty="0"/>
              <a:t> or 10</a:t>
            </a:r>
            <a:r>
              <a:rPr lang="en-US" baseline="30000" dirty="0"/>
              <a:t>th</a:t>
            </a:r>
            <a:r>
              <a:rPr lang="en-US" dirty="0"/>
              <a:t> grader, they will do the next part with the younger students. </a:t>
            </a:r>
          </a:p>
          <a:p>
            <a:pPr fontAlgn="base"/>
            <a:r>
              <a:rPr lang="en-US" dirty="0"/>
              <a:t> </a:t>
            </a:r>
          </a:p>
          <a:p>
            <a:pPr fontAlgn="base"/>
            <a:r>
              <a:rPr lang="en-US" dirty="0"/>
              <a:t>While 11</a:t>
            </a:r>
            <a:r>
              <a:rPr lang="en-US" baseline="30000" dirty="0"/>
              <a:t>th</a:t>
            </a:r>
            <a:r>
              <a:rPr lang="en-US" dirty="0"/>
              <a:t> and 12</a:t>
            </a:r>
            <a:r>
              <a:rPr lang="en-US" baseline="30000" dirty="0"/>
              <a:t>th</a:t>
            </a:r>
            <a:r>
              <a:rPr lang="en-US" dirty="0"/>
              <a:t> graders are reading about project ideas, walk the other students through the state survey procedures. </a:t>
            </a:r>
          </a:p>
          <a:p>
            <a:pPr marL="0" indent="0">
              <a:buNone/>
            </a:pPr>
            <a:endParaRPr lang="en-US" dirty="0"/>
          </a:p>
        </p:txBody>
      </p:sp>
    </p:spTree>
    <p:extLst>
      <p:ext uri="{BB962C8B-B14F-4D97-AF65-F5344CB8AC3E}">
        <p14:creationId xmlns:p14="http://schemas.microsoft.com/office/powerpoint/2010/main" val="1065200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F33D-6DB0-397A-31CD-3EC150AB24D4}"/>
              </a:ext>
            </a:extLst>
          </p:cNvPr>
          <p:cNvSpPr>
            <a:spLocks noGrp="1"/>
          </p:cNvSpPr>
          <p:nvPr>
            <p:ph type="title"/>
          </p:nvPr>
        </p:nvSpPr>
        <p:spPr/>
        <p:txBody>
          <a:bodyPr/>
          <a:lstStyle/>
          <a:p>
            <a:r>
              <a:rPr lang="en-US" b="1" i="1" dirty="0"/>
              <a:t>HSTA State Survey – Observation</a:t>
            </a:r>
            <a:br>
              <a:rPr lang="en-US" b="1" i="1" dirty="0"/>
            </a:br>
            <a:endParaRPr lang="en-US" dirty="0"/>
          </a:p>
        </p:txBody>
      </p:sp>
      <p:sp>
        <p:nvSpPr>
          <p:cNvPr id="3" name="Content Placeholder 2">
            <a:extLst>
              <a:ext uri="{FF2B5EF4-FFF2-40B4-BE49-F238E27FC236}">
                <a16:creationId xmlns:a16="http://schemas.microsoft.com/office/drawing/2014/main" id="{0CF71A8D-A868-AE27-70A3-21381168BC7E}"/>
              </a:ext>
            </a:extLst>
          </p:cNvPr>
          <p:cNvSpPr>
            <a:spLocks noGrp="1"/>
          </p:cNvSpPr>
          <p:nvPr>
            <p:ph idx="1"/>
          </p:nvPr>
        </p:nvSpPr>
        <p:spPr/>
        <p:txBody>
          <a:bodyPr>
            <a:normAutofit fontScale="55000" lnSpcReduction="20000"/>
          </a:bodyPr>
          <a:lstStyle/>
          <a:p>
            <a:r>
              <a:rPr lang="en-US" dirty="0"/>
              <a:t>All 9</a:t>
            </a:r>
            <a:r>
              <a:rPr lang="en-US" baseline="30000" dirty="0"/>
              <a:t>th</a:t>
            </a:r>
            <a:r>
              <a:rPr lang="en-US" dirty="0"/>
              <a:t> and 10</a:t>
            </a:r>
            <a:r>
              <a:rPr lang="en-US" baseline="30000" dirty="0"/>
              <a:t>th</a:t>
            </a:r>
            <a:r>
              <a:rPr lang="en-US" dirty="0"/>
              <a:t> grade students, will use the HSTA Statewide Survey to conduct a cross-sectional/prevalence study. This type of study examines a population at a specific point in time. For example, if you measure the attitudes of 9th graders at your school in September, their attitudes might change by May.</a:t>
            </a:r>
          </a:p>
          <a:p>
            <a:pPr marL="0" indent="0">
              <a:buNone/>
            </a:pPr>
            <a:endParaRPr lang="en-US" dirty="0"/>
          </a:p>
          <a:p>
            <a:r>
              <a:rPr lang="en-US" dirty="0"/>
              <a:t>The HSTA State Survey has pre-developed questions students will use in their research project. HSTA student researchers will share the State Survey with family and friends</a:t>
            </a:r>
            <a:r>
              <a:rPr lang="en-US" b="1" i="1" dirty="0"/>
              <a:t> </a:t>
            </a:r>
            <a:r>
              <a:rPr lang="en-US" dirty="0"/>
              <a:t>between September 2025 and January 2026. Then students will </a:t>
            </a:r>
            <a:r>
              <a:rPr lang="en-US" b="1" i="1" dirty="0"/>
              <a:t>use the data collected through the State Survey to complete a HSTA research project. </a:t>
            </a:r>
            <a:endParaRPr lang="en-US" dirty="0"/>
          </a:p>
          <a:p>
            <a:pPr marL="0" indent="0">
              <a:buNone/>
            </a:pPr>
            <a:endParaRPr lang="en-US" dirty="0"/>
          </a:p>
          <a:p>
            <a:r>
              <a:rPr lang="en-US" dirty="0"/>
              <a:t>Choosing a research topic can be challenging, and by starting with a State Survey, students will gain a solid foundation in research methodologies before selecting they select their own topics during their junior and senior year of high school. </a:t>
            </a:r>
            <a:r>
              <a:rPr lang="en-US" b="1" i="1" dirty="0"/>
              <a:t>Furthermore, using the HSTA State Survey,</a:t>
            </a:r>
            <a:r>
              <a:rPr lang="en-US" dirty="0"/>
              <a:t> allows student researchers to develop essential research skills, such as formulating a research question, selecting variables, writing a hypothesis, designing procedures, and applying statistics to answer questions and draw conclusions before diving into their own research ideas during their junior and senior year of high school.</a:t>
            </a:r>
          </a:p>
          <a:p>
            <a:endParaRPr lang="en-US" dirty="0"/>
          </a:p>
          <a:p>
            <a:r>
              <a:rPr lang="en-US" dirty="0"/>
              <a:t>Students can start sharing the survey with family and friends. They may want to read over the general procedures of the project to get an idea how the project will follow. During later lessons, students will review procedures.</a:t>
            </a:r>
          </a:p>
          <a:p>
            <a:endParaRPr lang="en-US" dirty="0"/>
          </a:p>
        </p:txBody>
      </p:sp>
    </p:spTree>
    <p:extLst>
      <p:ext uri="{BB962C8B-B14F-4D97-AF65-F5344CB8AC3E}">
        <p14:creationId xmlns:p14="http://schemas.microsoft.com/office/powerpoint/2010/main" val="142566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113</TotalTime>
  <Words>2100</Words>
  <Application>Microsoft Office PowerPoint</Application>
  <PresentationFormat>Widescreen</PresentationFormat>
  <Paragraphs>107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Aptos</vt:lpstr>
      <vt:lpstr>Aptos Display</vt:lpstr>
      <vt:lpstr>Arial</vt:lpstr>
      <vt:lpstr>Office Theme</vt:lpstr>
      <vt:lpstr>Lesson 4: Project Selection and Observation    Summary: Students will select their research project topic and complete their observation slide.</vt:lpstr>
      <vt:lpstr>  Objectives: </vt:lpstr>
      <vt:lpstr>PowerPoint Presentation</vt:lpstr>
      <vt:lpstr>State Survey Participant Recruitment  </vt:lpstr>
      <vt:lpstr>PowerPoint Presentation</vt:lpstr>
      <vt:lpstr>PowerPoint Presentation</vt:lpstr>
      <vt:lpstr>Cover Letter for State Survey</vt:lpstr>
      <vt:lpstr>PowerPoint Presentation</vt:lpstr>
      <vt:lpstr>HSTA State Survey – Observation </vt:lpstr>
      <vt:lpstr>HSTA State Survey – Procedures</vt:lpstr>
      <vt:lpstr>PowerPoint Presentation</vt:lpstr>
      <vt:lpstr>PowerPoint Presentation</vt:lpstr>
      <vt:lpstr>PowerPoint Presentation</vt:lpstr>
      <vt:lpstr>PowerPoint Presentation</vt:lpstr>
      <vt:lpstr>Project Selection for Students in the 11th and 12th Grades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4: Project Selection and Observation    Summary: Students will select their research project topic and complete their observation slide.</dc:title>
  <dc:creator>Kuhn, Summer</dc:creator>
  <cp:lastModifiedBy>Cottrell, Mary</cp:lastModifiedBy>
  <cp:revision>3</cp:revision>
  <dcterms:created xsi:type="dcterms:W3CDTF">2025-08-19T19:49:34Z</dcterms:created>
  <dcterms:modified xsi:type="dcterms:W3CDTF">2025-08-20T15:00:51Z</dcterms:modified>
</cp:coreProperties>
</file>