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90"/>
    <p:restoredTop sz="94830"/>
  </p:normalViewPr>
  <p:slideViewPr>
    <p:cSldViewPr snapToGrid="0">
      <p:cViewPr varScale="1">
        <p:scale>
          <a:sx n="72" d="100"/>
          <a:sy n="72" d="100"/>
        </p:scale>
        <p:origin x="2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Number of Each Color of M&amp;Ms Removed from Bags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1"/>
            <c:invertIfNegative val="0"/>
            <c:bubble3D val="0"/>
            <c:extLst>
              <c:ext xmlns:c16="http://schemas.microsoft.com/office/drawing/2014/chart" uri="{C3380CC4-5D6E-409C-BE32-E72D297353CC}">
                <c16:uniqueId val="{00000000-0AEB-C342-BF8E-F44E642E6CBB}"/>
              </c:ext>
            </c:extLst>
          </c:dPt>
          <c:dPt>
            <c:idx val="2"/>
            <c:invertIfNegative val="0"/>
            <c:bubble3D val="0"/>
            <c:extLst>
              <c:ext xmlns:c16="http://schemas.microsoft.com/office/drawing/2014/chart" uri="{C3380CC4-5D6E-409C-BE32-E72D297353CC}">
                <c16:uniqueId val="{00000001-0AEB-C342-BF8E-F44E642E6CBB}"/>
              </c:ext>
            </c:extLst>
          </c:dPt>
          <c:dPt>
            <c:idx val="3"/>
            <c:invertIfNegative val="0"/>
            <c:bubble3D val="0"/>
            <c:extLst>
              <c:ext xmlns:c16="http://schemas.microsoft.com/office/drawing/2014/chart" uri="{C3380CC4-5D6E-409C-BE32-E72D297353CC}">
                <c16:uniqueId val="{00000002-0AEB-C342-BF8E-F44E642E6CBB}"/>
              </c:ext>
            </c:extLst>
          </c:dPt>
          <c:dPt>
            <c:idx val="4"/>
            <c:invertIfNegative val="0"/>
            <c:bubble3D val="0"/>
            <c:extLst>
              <c:ext xmlns:c16="http://schemas.microsoft.com/office/drawing/2014/chart" uri="{C3380CC4-5D6E-409C-BE32-E72D297353CC}">
                <c16:uniqueId val="{00000003-0AEB-C342-BF8E-F44E642E6CBB}"/>
              </c:ext>
            </c:extLst>
          </c:dPt>
          <c:dPt>
            <c:idx val="5"/>
            <c:invertIfNegative val="0"/>
            <c:bubble3D val="0"/>
            <c:extLst>
              <c:ext xmlns:c16="http://schemas.microsoft.com/office/drawing/2014/chart" uri="{C3380CC4-5D6E-409C-BE32-E72D297353CC}">
                <c16:uniqueId val="{00000004-0AEB-C342-BF8E-F44E642E6CBB}"/>
              </c:ext>
            </c:extLst>
          </c:dPt>
          <c:cat>
            <c:strRef>
              <c:f>Sheet1!$A$1:$F$1</c:f>
              <c:strCache>
                <c:ptCount val="6"/>
                <c:pt idx="0">
                  <c:v>Blue</c:v>
                </c:pt>
                <c:pt idx="1">
                  <c:v>Brown</c:v>
                </c:pt>
                <c:pt idx="2">
                  <c:v>Green</c:v>
                </c:pt>
                <c:pt idx="3">
                  <c:v>Orange</c:v>
                </c:pt>
                <c:pt idx="4">
                  <c:v>Red</c:v>
                </c:pt>
                <c:pt idx="5">
                  <c:v>Yellow</c:v>
                </c:pt>
              </c:strCache>
            </c:strRef>
          </c:cat>
          <c:val>
            <c:numRef>
              <c:f>Sheet1!$A$2:$F$2</c:f>
              <c:numCache>
                <c:formatCode>General</c:formatCode>
                <c:ptCount val="6"/>
                <c:pt idx="0">
                  <c:v>68</c:v>
                </c:pt>
                <c:pt idx="1">
                  <c:v>78</c:v>
                </c:pt>
                <c:pt idx="2">
                  <c:v>49</c:v>
                </c:pt>
                <c:pt idx="3">
                  <c:v>74</c:v>
                </c:pt>
                <c:pt idx="4">
                  <c:v>85</c:v>
                </c:pt>
                <c:pt idx="5">
                  <c:v>55</c:v>
                </c:pt>
              </c:numCache>
            </c:numRef>
          </c:val>
          <c:extLst>
            <c:ext xmlns:c16="http://schemas.microsoft.com/office/drawing/2014/chart" uri="{C3380CC4-5D6E-409C-BE32-E72D297353CC}">
              <c16:uniqueId val="{00000005-0AEB-C342-BF8E-F44E642E6CBB}"/>
            </c:ext>
          </c:extLst>
        </c:ser>
        <c:dLbls>
          <c:showLegendKey val="0"/>
          <c:showVal val="0"/>
          <c:showCatName val="0"/>
          <c:showSerName val="0"/>
          <c:showPercent val="0"/>
          <c:showBubbleSize val="0"/>
        </c:dLbls>
        <c:gapWidth val="219"/>
        <c:overlap val="-27"/>
        <c:axId val="564972512"/>
        <c:axId val="648714048"/>
      </c:barChart>
      <c:catAx>
        <c:axId val="56497251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M&amp;M Color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8714048"/>
        <c:crosses val="autoZero"/>
        <c:auto val="1"/>
        <c:lblAlgn val="ctr"/>
        <c:lblOffset val="100"/>
        <c:noMultiLvlLbl val="0"/>
      </c:catAx>
      <c:valAx>
        <c:axId val="6487140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M&amp;Ms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4972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a:t>Hours of Sleep per Day</a:t>
            </a:r>
            <a:r>
              <a:rPr lang="en-US" sz="2000" baseline="0"/>
              <a:t> and Reported Stress Scores</a:t>
            </a:r>
            <a:endParaRPr lang="en-US" sz="200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Sheet2!$C$1</c:f>
              <c:strCache>
                <c:ptCount val="1"/>
                <c:pt idx="0">
                  <c:v>Stress Score</c:v>
                </c:pt>
              </c:strCache>
            </c:strRef>
          </c:tx>
          <c:spPr>
            <a:ln w="19050" cap="rnd">
              <a:noFill/>
              <a:round/>
            </a:ln>
            <a:effectLst/>
          </c:spPr>
          <c:marker>
            <c:symbol val="circle"/>
            <c:size val="5"/>
            <c:spPr>
              <a:solidFill>
                <a:schemeClr val="accent1"/>
              </a:solidFill>
              <a:ln w="9525">
                <a:solidFill>
                  <a:schemeClr val="accent1"/>
                </a:solidFill>
              </a:ln>
              <a:effectLst/>
            </c:spPr>
          </c:marker>
          <c:xVal>
            <c:numRef>
              <c:f>Sheet2!$B$2:$B$8</c:f>
              <c:numCache>
                <c:formatCode>General</c:formatCode>
                <c:ptCount val="7"/>
                <c:pt idx="0">
                  <c:v>6</c:v>
                </c:pt>
                <c:pt idx="1">
                  <c:v>5</c:v>
                </c:pt>
                <c:pt idx="2">
                  <c:v>8</c:v>
                </c:pt>
                <c:pt idx="3">
                  <c:v>6</c:v>
                </c:pt>
                <c:pt idx="4">
                  <c:v>9</c:v>
                </c:pt>
                <c:pt idx="5">
                  <c:v>4</c:v>
                </c:pt>
                <c:pt idx="6">
                  <c:v>5</c:v>
                </c:pt>
              </c:numCache>
            </c:numRef>
          </c:xVal>
          <c:yVal>
            <c:numRef>
              <c:f>Sheet2!$C$2:$C$8</c:f>
              <c:numCache>
                <c:formatCode>General</c:formatCode>
                <c:ptCount val="7"/>
                <c:pt idx="0">
                  <c:v>18</c:v>
                </c:pt>
                <c:pt idx="1">
                  <c:v>20</c:v>
                </c:pt>
                <c:pt idx="2">
                  <c:v>14</c:v>
                </c:pt>
                <c:pt idx="3">
                  <c:v>17</c:v>
                </c:pt>
                <c:pt idx="4">
                  <c:v>15</c:v>
                </c:pt>
                <c:pt idx="5">
                  <c:v>26</c:v>
                </c:pt>
                <c:pt idx="6">
                  <c:v>20</c:v>
                </c:pt>
              </c:numCache>
            </c:numRef>
          </c:yVal>
          <c:smooth val="0"/>
          <c:extLst>
            <c:ext xmlns:c16="http://schemas.microsoft.com/office/drawing/2014/chart" uri="{C3380CC4-5D6E-409C-BE32-E72D297353CC}">
              <c16:uniqueId val="{00000000-2C96-104B-A08A-B80776C1EF1A}"/>
            </c:ext>
          </c:extLst>
        </c:ser>
        <c:dLbls>
          <c:showLegendKey val="0"/>
          <c:showVal val="0"/>
          <c:showCatName val="0"/>
          <c:showSerName val="0"/>
          <c:showPercent val="0"/>
          <c:showBubbleSize val="0"/>
        </c:dLbls>
        <c:axId val="647841168"/>
        <c:axId val="648722784"/>
      </c:scatterChart>
      <c:valAx>
        <c:axId val="647841168"/>
        <c:scaling>
          <c:orientation val="minMax"/>
          <c:min val="3"/>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Hours of Sleep per</a:t>
                </a:r>
                <a:r>
                  <a:rPr lang="en-US" sz="1400" baseline="0"/>
                  <a:t> Day</a:t>
                </a:r>
                <a:endParaRPr lang="en-US" sz="140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48722784"/>
        <c:crosses val="autoZero"/>
        <c:crossBetween val="midCat"/>
      </c:valAx>
      <c:valAx>
        <c:axId val="6487227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Stress Score</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4784116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Planaria Growth over</a:t>
            </a:r>
            <a:r>
              <a:rPr lang="en-US" baseline="0"/>
              <a:t> Time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Sheet3!$B$1</c:f>
              <c:strCache>
                <c:ptCount val="1"/>
                <c:pt idx="0">
                  <c:v>Length (mm)</c:v>
                </c:pt>
              </c:strCache>
            </c:strRef>
          </c:tx>
          <c:spPr>
            <a:ln w="28575" cap="rnd">
              <a:solidFill>
                <a:schemeClr val="accent1"/>
              </a:solidFill>
              <a:round/>
            </a:ln>
            <a:effectLst/>
          </c:spPr>
          <c:marker>
            <c:symbol val="none"/>
          </c:marker>
          <c:val>
            <c:numRef>
              <c:f>Sheet3!$B$2:$B$8</c:f>
              <c:numCache>
                <c:formatCode>General</c:formatCode>
                <c:ptCount val="7"/>
                <c:pt idx="0">
                  <c:v>30</c:v>
                </c:pt>
                <c:pt idx="1">
                  <c:v>32</c:v>
                </c:pt>
                <c:pt idx="2">
                  <c:v>34</c:v>
                </c:pt>
                <c:pt idx="3">
                  <c:v>37</c:v>
                </c:pt>
                <c:pt idx="4">
                  <c:v>40</c:v>
                </c:pt>
                <c:pt idx="5">
                  <c:v>44</c:v>
                </c:pt>
                <c:pt idx="6">
                  <c:v>46</c:v>
                </c:pt>
              </c:numCache>
            </c:numRef>
          </c:val>
          <c:smooth val="0"/>
          <c:extLst>
            <c:ext xmlns:c16="http://schemas.microsoft.com/office/drawing/2014/chart" uri="{C3380CC4-5D6E-409C-BE32-E72D297353CC}">
              <c16:uniqueId val="{00000000-0559-ED4A-BD6A-EC2C97D26FD0}"/>
            </c:ext>
          </c:extLst>
        </c:ser>
        <c:dLbls>
          <c:showLegendKey val="0"/>
          <c:showVal val="0"/>
          <c:showCatName val="0"/>
          <c:showSerName val="0"/>
          <c:showPercent val="0"/>
          <c:showBubbleSize val="0"/>
        </c:dLbls>
        <c:smooth val="0"/>
        <c:axId val="660635680"/>
        <c:axId val="648716544"/>
      </c:lineChart>
      <c:catAx>
        <c:axId val="660635680"/>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Time (days)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48716544"/>
        <c:crosses val="autoZero"/>
        <c:auto val="1"/>
        <c:lblAlgn val="ctr"/>
        <c:lblOffset val="100"/>
        <c:noMultiLvlLbl val="0"/>
      </c:catAx>
      <c:valAx>
        <c:axId val="648716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Length (mm)</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606356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9A801-4DE1-FADA-2104-E8CFB9DA18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498725-AD85-39DF-0CAB-234F679A96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7C4196-AD48-B427-0B61-B464AEC0100F}"/>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5" name="Footer Placeholder 4">
            <a:extLst>
              <a:ext uri="{FF2B5EF4-FFF2-40B4-BE49-F238E27FC236}">
                <a16:creationId xmlns:a16="http://schemas.microsoft.com/office/drawing/2014/main" id="{2BCAE764-E05B-416F-DD15-8472F4611B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B37E66-9D73-A827-CA25-8B15653EC161}"/>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2229576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B5071-7A85-D013-609F-4432D2F1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FBA621-527A-A0C9-6600-AB06C21AB2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D5C811-596C-0CFA-0FFC-66C657EACC4D}"/>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5" name="Footer Placeholder 4">
            <a:extLst>
              <a:ext uri="{FF2B5EF4-FFF2-40B4-BE49-F238E27FC236}">
                <a16:creationId xmlns:a16="http://schemas.microsoft.com/office/drawing/2014/main" id="{3EB1E17A-4DB7-EDE7-9388-EBBED753C3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CB2EAB-BB73-A066-E3AA-060F9DE5B98F}"/>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28891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C4646C-9BE3-F076-3D4C-87D2C5365F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579EEB-9FCE-E033-84C7-FBD75B3C7C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0A814F-9C59-2885-8E83-9DB04BD2AA7D}"/>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5" name="Footer Placeholder 4">
            <a:extLst>
              <a:ext uri="{FF2B5EF4-FFF2-40B4-BE49-F238E27FC236}">
                <a16:creationId xmlns:a16="http://schemas.microsoft.com/office/drawing/2014/main" id="{9AD98DD6-B2A3-CE1C-876D-55A0353AC5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F09D35-23AF-0266-0021-051EDCAE651E}"/>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311161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8FAF2-F0EA-A35F-9FB5-A5B340805D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51AE05-A124-D463-569A-BE8F60E3FB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9E4C0F-F677-653E-367F-771F69AE81F1}"/>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5" name="Footer Placeholder 4">
            <a:extLst>
              <a:ext uri="{FF2B5EF4-FFF2-40B4-BE49-F238E27FC236}">
                <a16:creationId xmlns:a16="http://schemas.microsoft.com/office/drawing/2014/main" id="{A8740E0D-4AA0-777C-3B7D-FE8EAEE34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F7C711-7D79-BF2D-E141-C739AC5EF56B}"/>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64375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63F6-E2D3-4DB3-B143-BE529ACABF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E9B292-F2A1-1F76-F44D-F70BF02EFC4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345EC5-FEC5-507E-7E34-29EDF587C8F8}"/>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5" name="Footer Placeholder 4">
            <a:extLst>
              <a:ext uri="{FF2B5EF4-FFF2-40B4-BE49-F238E27FC236}">
                <a16:creationId xmlns:a16="http://schemas.microsoft.com/office/drawing/2014/main" id="{D009C06B-5402-F54F-0FDC-C63657599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CEAE2-7ACC-69E5-1335-7141A7EFF4B0}"/>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139675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F92AB-E550-6765-4140-60C50623E3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6D6B83-D74C-EBC1-9259-BF97EB6F0D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F9FA03-E611-BE02-64BE-C511F38E8D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C1AAA6-BC78-33BE-D3C2-380A787822AD}"/>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6" name="Footer Placeholder 5">
            <a:extLst>
              <a:ext uri="{FF2B5EF4-FFF2-40B4-BE49-F238E27FC236}">
                <a16:creationId xmlns:a16="http://schemas.microsoft.com/office/drawing/2014/main" id="{C70616A1-90CF-8F13-AF9B-BC931B4FD2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D6EEEC-188B-6817-1C1C-C1269F815119}"/>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1735893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5EB8-1891-B3D3-825C-17B360272C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E9A2B9-F65D-9368-A920-7C9F66296F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014593-205A-830E-9A8B-C9222D1CC5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5A6DE0-0AB1-24FB-8B13-4428F5F83F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72EE68-C9E5-0940-44DB-62D5B4A8E0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50F1A4-BF48-D00E-FC10-C11E3BE0E32F}"/>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8" name="Footer Placeholder 7">
            <a:extLst>
              <a:ext uri="{FF2B5EF4-FFF2-40B4-BE49-F238E27FC236}">
                <a16:creationId xmlns:a16="http://schemas.microsoft.com/office/drawing/2014/main" id="{95B55ECC-813D-D888-C10B-6E405CE166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01FA18-6232-32FC-0C82-822EDFC4CB93}"/>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427040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4B4BE-8B08-6CC6-9FA0-1059EA42A1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0F4E29-8B39-8900-CF20-59D88A41AB3C}"/>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4" name="Footer Placeholder 3">
            <a:extLst>
              <a:ext uri="{FF2B5EF4-FFF2-40B4-BE49-F238E27FC236}">
                <a16:creationId xmlns:a16="http://schemas.microsoft.com/office/drawing/2014/main" id="{59931B51-3B32-F707-7107-4F0AA7C274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8913AD-6280-67C2-FD17-DF6A7DE9FB24}"/>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691540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75F8E-2855-FE81-E889-BF5BC36FBA19}"/>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3" name="Footer Placeholder 2">
            <a:extLst>
              <a:ext uri="{FF2B5EF4-FFF2-40B4-BE49-F238E27FC236}">
                <a16:creationId xmlns:a16="http://schemas.microsoft.com/office/drawing/2014/main" id="{29450EF4-7E33-DB5D-3712-0FC3A95043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FCB147-DFDA-45F9-6C44-5D985C7DDDC4}"/>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17648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6931E-09C8-CA5C-A94F-B06DE71DC7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164D05-8394-6519-CA8F-5A76D54BE4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17BA24-3D25-6556-8F1B-59E957DC98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96A8D5-15F1-B316-485C-38693B752ECB}"/>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6" name="Footer Placeholder 5">
            <a:extLst>
              <a:ext uri="{FF2B5EF4-FFF2-40B4-BE49-F238E27FC236}">
                <a16:creationId xmlns:a16="http://schemas.microsoft.com/office/drawing/2014/main" id="{18E15FA9-38E9-97B2-2EBE-FF139A1B07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025725-09F2-21E4-F7DD-DCF506E4B818}"/>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216657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6137B-1017-EE56-88B8-54C71E3A2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7E5F20-02CC-668F-E4E7-848E39FEF5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FB7B61-F873-EB54-4D0D-F37544BD39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F86A0-8151-EC61-578A-EDA6E800F50F}"/>
              </a:ext>
            </a:extLst>
          </p:cNvPr>
          <p:cNvSpPr>
            <a:spLocks noGrp="1"/>
          </p:cNvSpPr>
          <p:nvPr>
            <p:ph type="dt" sz="half" idx="10"/>
          </p:nvPr>
        </p:nvSpPr>
        <p:spPr/>
        <p:txBody>
          <a:bodyPr/>
          <a:lstStyle/>
          <a:p>
            <a:fld id="{DC5AE80C-1B9F-6941-8238-B703F6772B4C}" type="datetimeFigureOut">
              <a:rPr lang="en-US" smtClean="0"/>
              <a:t>8/20/2025</a:t>
            </a:fld>
            <a:endParaRPr lang="en-US"/>
          </a:p>
        </p:txBody>
      </p:sp>
      <p:sp>
        <p:nvSpPr>
          <p:cNvPr id="6" name="Footer Placeholder 5">
            <a:extLst>
              <a:ext uri="{FF2B5EF4-FFF2-40B4-BE49-F238E27FC236}">
                <a16:creationId xmlns:a16="http://schemas.microsoft.com/office/drawing/2014/main" id="{2ED46277-2473-DF3F-05C1-D64C3504A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AAADAE-B765-57EF-0727-1611C227D4CA}"/>
              </a:ext>
            </a:extLst>
          </p:cNvPr>
          <p:cNvSpPr>
            <a:spLocks noGrp="1"/>
          </p:cNvSpPr>
          <p:nvPr>
            <p:ph type="sldNum" sz="quarter" idx="12"/>
          </p:nvPr>
        </p:nvSpPr>
        <p:spPr/>
        <p:txBody>
          <a:bodyPr/>
          <a:lstStyle/>
          <a:p>
            <a:fld id="{B9374E8A-CC2F-D349-AF63-11D0DB30FBFE}" type="slidenum">
              <a:rPr lang="en-US" smtClean="0"/>
              <a:t>‹#›</a:t>
            </a:fld>
            <a:endParaRPr lang="en-US"/>
          </a:p>
        </p:txBody>
      </p:sp>
    </p:spTree>
    <p:extLst>
      <p:ext uri="{BB962C8B-B14F-4D97-AF65-F5344CB8AC3E}">
        <p14:creationId xmlns:p14="http://schemas.microsoft.com/office/powerpoint/2010/main" val="1231945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7BA131-9C5A-6AB0-CF48-34704719E2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B1D750-2591-505E-5E80-1460B4085D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9668E0-A1B5-C53A-7ED8-123358F953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C5AE80C-1B9F-6941-8238-B703F6772B4C}" type="datetimeFigureOut">
              <a:rPr lang="en-US" smtClean="0"/>
              <a:t>8/20/2025</a:t>
            </a:fld>
            <a:endParaRPr lang="en-US"/>
          </a:p>
        </p:txBody>
      </p:sp>
      <p:sp>
        <p:nvSpPr>
          <p:cNvPr id="5" name="Footer Placeholder 4">
            <a:extLst>
              <a:ext uri="{FF2B5EF4-FFF2-40B4-BE49-F238E27FC236}">
                <a16:creationId xmlns:a16="http://schemas.microsoft.com/office/drawing/2014/main" id="{DCF81F4B-1AC3-01E4-EA81-9169AF88A9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B54F09C-5302-332B-0942-092D983736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9374E8A-CC2F-D349-AF63-11D0DB30FBFE}" type="slidenum">
              <a:rPr lang="en-US" smtClean="0"/>
              <a:t>‹#›</a:t>
            </a:fld>
            <a:endParaRPr lang="en-US"/>
          </a:p>
        </p:txBody>
      </p:sp>
    </p:spTree>
    <p:extLst>
      <p:ext uri="{BB962C8B-B14F-4D97-AF65-F5344CB8AC3E}">
        <p14:creationId xmlns:p14="http://schemas.microsoft.com/office/powerpoint/2010/main" val="3427430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hyperlink" Target="https://youtu.be/MfEAEmdFOBo?si=Bpe273hBd0UQlSE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s://youtu.be/Pq9UNX55R8U?si=-JvTh0nQGvJjL1y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hElkEzAjd5o?si=lSzUQY3l8kV5N-VV"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youtu.be/fk-iFv5_Rdo?si=C73_O6SSmsfqErpq" TargetMode="External"/><Relationship Id="rId2" Type="http://schemas.openxmlformats.org/officeDocument/2006/relationships/hyperlink" Target="https://youtu.be/eKuaSk769TQ?si=hXj0_DLY3CKLHw1X" TargetMode="External"/><Relationship Id="rId1" Type="http://schemas.openxmlformats.org/officeDocument/2006/relationships/slideLayout" Target="../slideLayouts/slideLayou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75F78-52C3-11E0-5734-8C7992757938}"/>
              </a:ext>
            </a:extLst>
          </p:cNvPr>
          <p:cNvSpPr>
            <a:spLocks noGrp="1"/>
          </p:cNvSpPr>
          <p:nvPr>
            <p:ph type="ctrTitle"/>
          </p:nvPr>
        </p:nvSpPr>
        <p:spPr/>
        <p:txBody>
          <a:bodyPr/>
          <a:lstStyle/>
          <a:p>
            <a:r>
              <a:rPr lang="en-US" b="1" u="sng" dirty="0"/>
              <a:t>Lesson #18: Graphing Data</a:t>
            </a:r>
            <a:br>
              <a:rPr lang="en-US" b="1" u="sng" dirty="0"/>
            </a:br>
            <a:endParaRPr lang="en-US" dirty="0"/>
          </a:p>
        </p:txBody>
      </p:sp>
      <p:sp>
        <p:nvSpPr>
          <p:cNvPr id="3" name="Subtitle 2">
            <a:extLst>
              <a:ext uri="{FF2B5EF4-FFF2-40B4-BE49-F238E27FC236}">
                <a16:creationId xmlns:a16="http://schemas.microsoft.com/office/drawing/2014/main" id="{FBB6E71C-9F5A-8085-1C2B-32E344E4A54D}"/>
              </a:ext>
            </a:extLst>
          </p:cNvPr>
          <p:cNvSpPr>
            <a:spLocks noGrp="1"/>
          </p:cNvSpPr>
          <p:nvPr>
            <p:ph type="subTitle" idx="1"/>
          </p:nvPr>
        </p:nvSpPr>
        <p:spPr/>
        <p:txBody>
          <a:bodyPr/>
          <a:lstStyle/>
          <a:p>
            <a:r>
              <a:rPr lang="en-US" i="1" dirty="0"/>
              <a:t>Summary</a:t>
            </a:r>
            <a:r>
              <a:rPr lang="en-US" dirty="0"/>
              <a:t>: Students will learn how to graph data. </a:t>
            </a:r>
          </a:p>
        </p:txBody>
      </p:sp>
    </p:spTree>
    <p:extLst>
      <p:ext uri="{BB962C8B-B14F-4D97-AF65-F5344CB8AC3E}">
        <p14:creationId xmlns:p14="http://schemas.microsoft.com/office/powerpoint/2010/main" val="4079027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7923DF-F33D-89E9-E6E4-9AC13DB976E6}"/>
              </a:ext>
            </a:extLst>
          </p:cNvPr>
          <p:cNvSpPr>
            <a:spLocks noGrp="1"/>
          </p:cNvSpPr>
          <p:nvPr>
            <p:ph type="title"/>
          </p:nvPr>
        </p:nvSpPr>
        <p:spPr>
          <a:xfrm>
            <a:off x="838199" y="537883"/>
            <a:ext cx="4783697" cy="726141"/>
          </a:xfrm>
        </p:spPr>
        <p:txBody>
          <a:bodyPr anchor="b">
            <a:normAutofit/>
          </a:bodyPr>
          <a:lstStyle/>
          <a:p>
            <a:r>
              <a:rPr lang="en-US" sz="4000" dirty="0"/>
              <a:t>Scatter Plot Graph</a:t>
            </a:r>
          </a:p>
        </p:txBody>
      </p:sp>
      <p:sp>
        <p:nvSpPr>
          <p:cNvPr id="3" name="Content Placeholder 2">
            <a:extLst>
              <a:ext uri="{FF2B5EF4-FFF2-40B4-BE49-F238E27FC236}">
                <a16:creationId xmlns:a16="http://schemas.microsoft.com/office/drawing/2014/main" id="{4F773A59-D166-A0C2-5D4B-5D221763A521}"/>
              </a:ext>
            </a:extLst>
          </p:cNvPr>
          <p:cNvSpPr>
            <a:spLocks noGrp="1"/>
          </p:cNvSpPr>
          <p:nvPr>
            <p:ph idx="1"/>
          </p:nvPr>
        </p:nvSpPr>
        <p:spPr>
          <a:xfrm>
            <a:off x="147919" y="1358153"/>
            <a:ext cx="5473978" cy="4761753"/>
          </a:xfrm>
        </p:spPr>
        <p:txBody>
          <a:bodyPr>
            <a:normAutofit lnSpcReduction="10000"/>
          </a:bodyPr>
          <a:lstStyle/>
          <a:p>
            <a:r>
              <a:rPr lang="en-US" sz="1800" dirty="0"/>
              <a:t>Scatter plot graphs are best suited when the researcher wishes to graphically represent </a:t>
            </a:r>
            <a:r>
              <a:rPr lang="en-US" sz="1800" b="1" i="1" u="sng" dirty="0"/>
              <a:t>quantity data</a:t>
            </a:r>
            <a:r>
              <a:rPr lang="en-US" sz="1800" dirty="0"/>
              <a:t> for </a:t>
            </a:r>
            <a:r>
              <a:rPr lang="en-US" sz="1800" b="1" i="1" u="sng" dirty="0"/>
              <a:t>quantitative variables</a:t>
            </a:r>
            <a:r>
              <a:rPr lang="en-US" sz="1800" dirty="0"/>
              <a:t>. Scatter plot graphs are most appropriate when displaying data for correlational studies. Commonly used interval/ratio variables in HSTA projects include stress scores, hours per day participants sleep, screen time, and mental health ratings. </a:t>
            </a:r>
          </a:p>
          <a:p>
            <a:r>
              <a:rPr lang="en-US" sz="1800" u="sng" dirty="0"/>
              <a:t>Important characteristics of a scatter plot graph that should always be present include: 1) a name for the scatter plot graph that clearly describes the data being represented, 2) a label for the x-axis (indicating the values for variable one), and 3) a label for the y-axis (indicating the values for variable two). </a:t>
            </a:r>
            <a:r>
              <a:rPr lang="en-US" sz="1800" dirty="0"/>
              <a:t>Note: When using a scatter plot graph, data points are not connected to one another by a continuous line. </a:t>
            </a:r>
          </a:p>
          <a:p>
            <a:r>
              <a:rPr lang="en-US" sz="1800" dirty="0"/>
              <a:t>Have students watch this video, </a:t>
            </a:r>
            <a:r>
              <a:rPr lang="en-US" sz="1800" u="sng" dirty="0">
                <a:hlinkClick r:id="rId2"/>
              </a:rPr>
              <a:t>How to Make a Scatter Plot in Excel</a:t>
            </a:r>
            <a:r>
              <a:rPr lang="en-US" sz="1800" dirty="0"/>
              <a:t>. </a:t>
            </a:r>
          </a:p>
          <a:p>
            <a:endParaRPr lang="en-US" sz="1300" dirty="0"/>
          </a:p>
          <a:p>
            <a:endParaRPr lang="en-US" sz="1300" dirty="0"/>
          </a:p>
        </p:txBody>
      </p:sp>
      <p:graphicFrame>
        <p:nvGraphicFramePr>
          <p:cNvPr id="4" name="Chart 3">
            <a:extLst>
              <a:ext uri="{FF2B5EF4-FFF2-40B4-BE49-F238E27FC236}">
                <a16:creationId xmlns:a16="http://schemas.microsoft.com/office/drawing/2014/main" id="{CBAF981F-316A-4A69-A65F-99CB2C77A116}"/>
              </a:ext>
            </a:extLst>
          </p:cNvPr>
          <p:cNvGraphicFramePr/>
          <p:nvPr>
            <p:extLst>
              <p:ext uri="{D42A27DB-BD31-4B8C-83A1-F6EECF244321}">
                <p14:modId xmlns:p14="http://schemas.microsoft.com/office/powerpoint/2010/main" val="1531239434"/>
              </p:ext>
            </p:extLst>
          </p:nvPr>
        </p:nvGraphicFramePr>
        <p:xfrm>
          <a:off x="5988424" y="537882"/>
          <a:ext cx="5365375" cy="55820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0264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82B7E5-E0F3-E47D-A426-A24E6B982137}"/>
              </a:ext>
            </a:extLst>
          </p:cNvPr>
          <p:cNvSpPr>
            <a:spLocks noGrp="1"/>
          </p:cNvSpPr>
          <p:nvPr>
            <p:ph type="title"/>
          </p:nvPr>
        </p:nvSpPr>
        <p:spPr>
          <a:xfrm>
            <a:off x="838199" y="537883"/>
            <a:ext cx="4783697" cy="699246"/>
          </a:xfrm>
        </p:spPr>
        <p:txBody>
          <a:bodyPr anchor="b">
            <a:normAutofit/>
          </a:bodyPr>
          <a:lstStyle/>
          <a:p>
            <a:r>
              <a:rPr lang="en-US" sz="4000" dirty="0"/>
              <a:t>Line Graph</a:t>
            </a:r>
          </a:p>
        </p:txBody>
      </p:sp>
      <p:sp>
        <p:nvSpPr>
          <p:cNvPr id="3" name="Content Placeholder 2">
            <a:extLst>
              <a:ext uri="{FF2B5EF4-FFF2-40B4-BE49-F238E27FC236}">
                <a16:creationId xmlns:a16="http://schemas.microsoft.com/office/drawing/2014/main" id="{C44BCE26-8215-A0F4-FEA8-5A73CA360D10}"/>
              </a:ext>
            </a:extLst>
          </p:cNvPr>
          <p:cNvSpPr>
            <a:spLocks noGrp="1"/>
          </p:cNvSpPr>
          <p:nvPr>
            <p:ph idx="1"/>
          </p:nvPr>
        </p:nvSpPr>
        <p:spPr>
          <a:xfrm>
            <a:off x="256521" y="1237129"/>
            <a:ext cx="5365375" cy="4882777"/>
          </a:xfrm>
        </p:spPr>
        <p:txBody>
          <a:bodyPr>
            <a:normAutofit/>
          </a:bodyPr>
          <a:lstStyle/>
          <a:p>
            <a:r>
              <a:rPr lang="en-US" sz="1800" dirty="0"/>
              <a:t>Line graphs are best suited when the researcher wishes to graphically represent quantity data for quantitative variables (variables whose measurements are numerical). Line graphs are most appropriate when displaying data that is presented as a part of a time series (changes in a variable over time). </a:t>
            </a:r>
          </a:p>
          <a:p>
            <a:r>
              <a:rPr lang="en-US" sz="1800" dirty="0"/>
              <a:t>Have students watch this video to learn </a:t>
            </a:r>
            <a:r>
              <a:rPr lang="en-US" sz="1800" u="sng" dirty="0">
                <a:hlinkClick r:id="rId2"/>
              </a:rPr>
              <a:t>How to Make a Line Graph in Excel (Quick and Easy)</a:t>
            </a:r>
            <a:r>
              <a:rPr lang="en-US" sz="1800" dirty="0"/>
              <a:t>. </a:t>
            </a:r>
          </a:p>
          <a:p>
            <a:r>
              <a:rPr lang="en-US" sz="1800" dirty="0"/>
              <a:t>Important characteristics of a line graph that should always be present include: 1) a name for the line graph that clearly describes the data being represented, 2) a label for the x-axis (indicating the independent variable values), and 3) a label for the y-axis (indicating the values possible for the dependent variable). Note: Data points on a line graph are connected by a continuous line. </a:t>
            </a:r>
          </a:p>
          <a:p>
            <a:endParaRPr lang="en-US" sz="1400" dirty="0"/>
          </a:p>
        </p:txBody>
      </p:sp>
      <p:graphicFrame>
        <p:nvGraphicFramePr>
          <p:cNvPr id="4" name="Chart 3">
            <a:extLst>
              <a:ext uri="{FF2B5EF4-FFF2-40B4-BE49-F238E27FC236}">
                <a16:creationId xmlns:a16="http://schemas.microsoft.com/office/drawing/2014/main" id="{044EFBD4-C5B9-4BC4-BBBD-C3462EC68563}"/>
              </a:ext>
            </a:extLst>
          </p:cNvPr>
          <p:cNvGraphicFramePr/>
          <p:nvPr>
            <p:extLst>
              <p:ext uri="{D42A27DB-BD31-4B8C-83A1-F6EECF244321}">
                <p14:modId xmlns:p14="http://schemas.microsoft.com/office/powerpoint/2010/main" val="1923719720"/>
              </p:ext>
            </p:extLst>
          </p:nvPr>
        </p:nvGraphicFramePr>
        <p:xfrm>
          <a:off x="5988424" y="537882"/>
          <a:ext cx="5365375" cy="55820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594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0F94D7-5942-FA61-C42C-160C118CB28E}"/>
              </a:ext>
            </a:extLst>
          </p:cNvPr>
          <p:cNvSpPr>
            <a:spLocks noGrp="1"/>
          </p:cNvSpPr>
          <p:nvPr>
            <p:ph type="title"/>
          </p:nvPr>
        </p:nvSpPr>
        <p:spPr>
          <a:xfrm>
            <a:off x="838199" y="537883"/>
            <a:ext cx="4783697" cy="1942810"/>
          </a:xfrm>
        </p:spPr>
        <p:txBody>
          <a:bodyPr anchor="b">
            <a:normAutofit/>
          </a:bodyPr>
          <a:lstStyle/>
          <a:p>
            <a:r>
              <a:rPr lang="en-US" sz="4000"/>
              <a:t>Create a Graph</a:t>
            </a:r>
          </a:p>
        </p:txBody>
      </p:sp>
      <p:sp>
        <p:nvSpPr>
          <p:cNvPr id="3" name="Content Placeholder 2">
            <a:extLst>
              <a:ext uri="{FF2B5EF4-FFF2-40B4-BE49-F238E27FC236}">
                <a16:creationId xmlns:a16="http://schemas.microsoft.com/office/drawing/2014/main" id="{DA078BD2-E1DE-6F2E-6DA2-0838EDBBB235}"/>
              </a:ext>
            </a:extLst>
          </p:cNvPr>
          <p:cNvSpPr>
            <a:spLocks noGrp="1"/>
          </p:cNvSpPr>
          <p:nvPr>
            <p:ph idx="1"/>
          </p:nvPr>
        </p:nvSpPr>
        <p:spPr>
          <a:xfrm>
            <a:off x="838199" y="2686323"/>
            <a:ext cx="4783697" cy="3433583"/>
          </a:xfrm>
        </p:spPr>
        <p:txBody>
          <a:bodyPr>
            <a:normAutofit/>
          </a:bodyPr>
          <a:lstStyle/>
          <a:p>
            <a:r>
              <a:rPr lang="en-US" sz="2000"/>
              <a:t>Students should spend the remaining time for this club meeting creating a graphical summary of your data to include on your presentation slides. Make sure students have identified the appropriate type of graph for displaying the type(s) of data they wish to display. </a:t>
            </a:r>
          </a:p>
          <a:p>
            <a:r>
              <a:rPr lang="en-US" sz="2000"/>
              <a:t>The image below is a basic review of how to label a graph.</a:t>
            </a:r>
          </a:p>
          <a:p>
            <a:pPr marL="0" indent="0">
              <a:buNone/>
            </a:pPr>
            <a:endParaRPr lang="en-US" sz="2000"/>
          </a:p>
        </p:txBody>
      </p:sp>
      <p:pic>
        <p:nvPicPr>
          <p:cNvPr id="6" name="Picture 5" descr="Everybody is a Genius: Parts of a Graph Poster">
            <a:extLst>
              <a:ext uri="{FF2B5EF4-FFF2-40B4-BE49-F238E27FC236}">
                <a16:creationId xmlns:a16="http://schemas.microsoft.com/office/drawing/2014/main" id="{99E6759D-5C90-3A17-7126-A91C0409C6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5988424" y="934594"/>
            <a:ext cx="5365375" cy="4788599"/>
          </a:xfrm>
          <a:prstGeom prst="rect">
            <a:avLst/>
          </a:prstGeom>
          <a:noFill/>
        </p:spPr>
      </p:pic>
    </p:spTree>
    <p:extLst>
      <p:ext uri="{BB962C8B-B14F-4D97-AF65-F5344CB8AC3E}">
        <p14:creationId xmlns:p14="http://schemas.microsoft.com/office/powerpoint/2010/main" val="2065332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3D20C-AE68-FE7D-D18C-BDF1B9BE059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35D51AF-2B2D-9CFE-E570-720ACE1299DD}"/>
              </a:ext>
            </a:extLst>
          </p:cNvPr>
          <p:cNvSpPr>
            <a:spLocks noGrp="1"/>
          </p:cNvSpPr>
          <p:nvPr>
            <p:ph idx="1"/>
          </p:nvPr>
        </p:nvSpPr>
        <p:spPr/>
        <p:txBody>
          <a:bodyPr/>
          <a:lstStyle/>
          <a:p>
            <a:pPr marL="0" indent="0">
              <a:buNone/>
            </a:pPr>
            <a:r>
              <a:rPr lang="en-US" dirty="0"/>
              <a:t>Make sure students save their files. They should create a slide in their PowerPoint so they can copy and paste the graphs/tables(s) they created. </a:t>
            </a:r>
          </a:p>
          <a:p>
            <a:pPr marL="0" indent="0">
              <a:buNone/>
            </a:pPr>
            <a:endParaRPr lang="en-US" dirty="0"/>
          </a:p>
          <a:p>
            <a:pPr marL="0" indent="0">
              <a:buNone/>
            </a:pPr>
            <a:r>
              <a:rPr lang="en-US" dirty="0"/>
              <a:t>Next club meeting, students will go over p-values and hypothesis testing with t-test and ANOVA.</a:t>
            </a:r>
          </a:p>
          <a:p>
            <a:endParaRPr lang="en-US" dirty="0"/>
          </a:p>
        </p:txBody>
      </p:sp>
    </p:spTree>
    <p:extLst>
      <p:ext uri="{BB962C8B-B14F-4D97-AF65-F5344CB8AC3E}">
        <p14:creationId xmlns:p14="http://schemas.microsoft.com/office/powerpoint/2010/main" val="268741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F3C08-45F9-9B93-FA7E-CD2C617E7E1C}"/>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AA195832-7BB0-6893-6394-56CE0EDA3B5F}"/>
              </a:ext>
            </a:extLst>
          </p:cNvPr>
          <p:cNvSpPr>
            <a:spLocks noGrp="1"/>
          </p:cNvSpPr>
          <p:nvPr>
            <p:ph idx="1"/>
          </p:nvPr>
        </p:nvSpPr>
        <p:spPr/>
        <p:txBody>
          <a:bodyPr/>
          <a:lstStyle/>
          <a:p>
            <a:pPr lvl="0"/>
            <a:r>
              <a:rPr lang="en-US" dirty="0"/>
              <a:t>Demonstrate how to graph data. </a:t>
            </a:r>
          </a:p>
          <a:p>
            <a:pPr lvl="0"/>
            <a:r>
              <a:rPr lang="en-US" dirty="0"/>
              <a:t>Graph data for HSTA research project. </a:t>
            </a:r>
          </a:p>
          <a:p>
            <a:pPr lvl="0"/>
            <a:r>
              <a:rPr lang="en-US" dirty="0"/>
              <a:t>Complete HOA #10.</a:t>
            </a:r>
          </a:p>
          <a:p>
            <a:pPr marL="0" indent="0">
              <a:buNone/>
            </a:pPr>
            <a:endParaRPr lang="en-US" dirty="0"/>
          </a:p>
          <a:p>
            <a:r>
              <a:rPr lang="en-US" dirty="0"/>
              <a:t>If 11</a:t>
            </a:r>
            <a:r>
              <a:rPr lang="en-US" baseline="30000" dirty="0"/>
              <a:t>th</a:t>
            </a:r>
            <a:r>
              <a:rPr lang="en-US" dirty="0"/>
              <a:t> or 12</a:t>
            </a:r>
            <a:r>
              <a:rPr lang="en-US" baseline="30000" dirty="0"/>
              <a:t>th</a:t>
            </a:r>
            <a:r>
              <a:rPr lang="en-US" dirty="0"/>
              <a:t> graders do not have data to graph, have them continue to work on their project. If they are waiting on materials, data collection, etc. they can be paired up with a younger group and help them graph HSTA state data. </a:t>
            </a:r>
          </a:p>
          <a:p>
            <a:pPr marL="0" indent="0">
              <a:buNone/>
            </a:pPr>
            <a:endParaRPr lang="en-US" dirty="0"/>
          </a:p>
        </p:txBody>
      </p:sp>
    </p:spTree>
    <p:extLst>
      <p:ext uri="{BB962C8B-B14F-4D97-AF65-F5344CB8AC3E}">
        <p14:creationId xmlns:p14="http://schemas.microsoft.com/office/powerpoint/2010/main" val="765996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F0E82-699C-9C5F-D26E-A5B09A9CF264}"/>
              </a:ext>
            </a:extLst>
          </p:cNvPr>
          <p:cNvSpPr>
            <a:spLocks noGrp="1"/>
          </p:cNvSpPr>
          <p:nvPr>
            <p:ph type="title"/>
          </p:nvPr>
        </p:nvSpPr>
        <p:spPr/>
        <p:txBody>
          <a:bodyPr/>
          <a:lstStyle/>
          <a:p>
            <a:r>
              <a:rPr lang="en-US" b="1" i="1" u="sng" dirty="0"/>
              <a:t>HOA 10 – Graphing</a:t>
            </a:r>
            <a:br>
              <a:rPr lang="en-US" b="1" i="1" dirty="0"/>
            </a:br>
            <a:endParaRPr lang="en-US" dirty="0"/>
          </a:p>
        </p:txBody>
      </p:sp>
      <p:sp>
        <p:nvSpPr>
          <p:cNvPr id="3" name="Content Placeholder 2">
            <a:extLst>
              <a:ext uri="{FF2B5EF4-FFF2-40B4-BE49-F238E27FC236}">
                <a16:creationId xmlns:a16="http://schemas.microsoft.com/office/drawing/2014/main" id="{96224BB2-6308-299D-917F-CFF3F883CA66}"/>
              </a:ext>
            </a:extLst>
          </p:cNvPr>
          <p:cNvSpPr>
            <a:spLocks noGrp="1"/>
          </p:cNvSpPr>
          <p:nvPr>
            <p:ph idx="1"/>
          </p:nvPr>
        </p:nvSpPr>
        <p:spPr/>
        <p:txBody>
          <a:bodyPr/>
          <a:lstStyle/>
          <a:p>
            <a:pPr marL="0" indent="0">
              <a:buNone/>
            </a:pPr>
            <a:r>
              <a:rPr lang="en-US" b="1" i="1" u="sng" dirty="0"/>
              <a:t>HOA 10 – Graphing</a:t>
            </a:r>
            <a:endParaRPr lang="en-US" b="1" i="1" dirty="0"/>
          </a:p>
          <a:p>
            <a:pPr marL="0" indent="0">
              <a:buNone/>
            </a:pPr>
            <a:endParaRPr lang="en-US" dirty="0"/>
          </a:p>
          <a:p>
            <a:r>
              <a:rPr lang="en-US" dirty="0"/>
              <a:t>For this HOA, have students do a lab that allows them to practice graphing.</a:t>
            </a:r>
          </a:p>
          <a:p>
            <a:endParaRPr lang="en-US" dirty="0"/>
          </a:p>
          <a:p>
            <a:pPr marL="0" indent="0">
              <a:buNone/>
            </a:pPr>
            <a:endParaRPr lang="en-US" dirty="0"/>
          </a:p>
        </p:txBody>
      </p:sp>
    </p:spTree>
    <p:extLst>
      <p:ext uri="{BB962C8B-B14F-4D97-AF65-F5344CB8AC3E}">
        <p14:creationId xmlns:p14="http://schemas.microsoft.com/office/powerpoint/2010/main" val="27329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8773-21EA-D469-E24F-6ED70F36BDE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E2E6EF-CCCC-68B0-72CA-489B4A67B2C8}"/>
              </a:ext>
            </a:extLst>
          </p:cNvPr>
          <p:cNvSpPr>
            <a:spLocks noGrp="1"/>
          </p:cNvSpPr>
          <p:nvPr>
            <p:ph idx="1"/>
          </p:nvPr>
        </p:nvSpPr>
        <p:spPr/>
        <p:txBody>
          <a:bodyPr/>
          <a:lstStyle/>
          <a:p>
            <a:pPr marL="0" indent="0">
              <a:buNone/>
            </a:pPr>
            <a:r>
              <a:rPr lang="en-US" dirty="0"/>
              <a:t>Underclassmen (9</a:t>
            </a:r>
            <a:r>
              <a:rPr lang="en-US" baseline="30000" dirty="0"/>
              <a:t>th</a:t>
            </a:r>
            <a:r>
              <a:rPr lang="en-US" dirty="0"/>
              <a:t> and 10</a:t>
            </a:r>
            <a:r>
              <a:rPr lang="en-US" baseline="30000" dirty="0"/>
              <a:t>th</a:t>
            </a:r>
            <a:r>
              <a:rPr lang="en-US" dirty="0"/>
              <a:t> graders; 11</a:t>
            </a:r>
            <a:r>
              <a:rPr lang="en-US" baseline="30000" dirty="0"/>
              <a:t>th</a:t>
            </a:r>
            <a:r>
              <a:rPr lang="en-US" dirty="0"/>
              <a:t> and 12</a:t>
            </a:r>
            <a:r>
              <a:rPr lang="en-US" baseline="30000" dirty="0"/>
              <a:t>th</a:t>
            </a:r>
            <a:r>
              <a:rPr lang="en-US" dirty="0"/>
              <a:t> graders partners) make sure your Measures of dispersion (Range, Standard Deviation, and Variance) are complete before students move onto graphing.</a:t>
            </a:r>
          </a:p>
          <a:p>
            <a:pPr marL="0" indent="0">
              <a:buNone/>
            </a:pPr>
            <a:endParaRPr lang="en-US" dirty="0"/>
          </a:p>
        </p:txBody>
      </p:sp>
    </p:spTree>
    <p:extLst>
      <p:ext uri="{BB962C8B-B14F-4D97-AF65-F5344CB8AC3E}">
        <p14:creationId xmlns:p14="http://schemas.microsoft.com/office/powerpoint/2010/main" val="405794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A9D15-A830-76D1-96B0-6E379549AC02}"/>
              </a:ext>
            </a:extLst>
          </p:cNvPr>
          <p:cNvSpPr>
            <a:spLocks noGrp="1"/>
          </p:cNvSpPr>
          <p:nvPr>
            <p:ph type="title"/>
          </p:nvPr>
        </p:nvSpPr>
        <p:spPr/>
        <p:txBody>
          <a:bodyPr/>
          <a:lstStyle/>
          <a:p>
            <a:r>
              <a:rPr lang="en-US" b="1" i="1" dirty="0"/>
              <a:t>How to Graph Data</a:t>
            </a:r>
            <a:br>
              <a:rPr lang="en-US" b="1" i="1" dirty="0"/>
            </a:br>
            <a:endParaRPr lang="en-US" dirty="0"/>
          </a:p>
        </p:txBody>
      </p:sp>
      <p:sp>
        <p:nvSpPr>
          <p:cNvPr id="3" name="Content Placeholder 2">
            <a:extLst>
              <a:ext uri="{FF2B5EF4-FFF2-40B4-BE49-F238E27FC236}">
                <a16:creationId xmlns:a16="http://schemas.microsoft.com/office/drawing/2014/main" id="{EB33965B-4A3E-95A9-6B71-67FD4AA05107}"/>
              </a:ext>
            </a:extLst>
          </p:cNvPr>
          <p:cNvSpPr>
            <a:spLocks noGrp="1"/>
          </p:cNvSpPr>
          <p:nvPr>
            <p:ph idx="1"/>
          </p:nvPr>
        </p:nvSpPr>
        <p:spPr/>
        <p:txBody>
          <a:bodyPr>
            <a:normAutofit fontScale="92500" lnSpcReduction="20000"/>
          </a:bodyPr>
          <a:lstStyle/>
          <a:p>
            <a:r>
              <a:rPr lang="en-US" dirty="0"/>
              <a:t>The best advice that a statistician can give a young researcher is to always graph data. The visual presentation of the data will give a better understanding of the relationships between variables and/or groups compared to a data table. The type of graph that one will use to display data is controlled by the type of variables that are used in the research study. Have students read over the chart below to discover what type of graph they should complete based on their research variables.</a:t>
            </a:r>
          </a:p>
          <a:p>
            <a:pPr marL="0" indent="0">
              <a:buNone/>
            </a:pPr>
            <a:endParaRPr lang="en-US" dirty="0"/>
          </a:p>
          <a:p>
            <a:r>
              <a:rPr lang="en-US" dirty="0"/>
              <a:t>Independent Variable or Variable One is ____ and it is </a:t>
            </a:r>
            <a:r>
              <a:rPr lang="en-US" i="1" dirty="0"/>
              <a:t>qualitative or quantitative</a:t>
            </a:r>
            <a:r>
              <a:rPr lang="en-US" dirty="0"/>
              <a:t>. (Circle One)</a:t>
            </a:r>
          </a:p>
          <a:p>
            <a:endParaRPr lang="en-US" dirty="0"/>
          </a:p>
          <a:p>
            <a:r>
              <a:rPr lang="en-US" dirty="0"/>
              <a:t>Dependent Variable or Variable Two is ____ and it is </a:t>
            </a:r>
            <a:r>
              <a:rPr lang="en-US" i="1" dirty="0"/>
              <a:t>qualitative or quantitative</a:t>
            </a:r>
            <a:r>
              <a:rPr lang="en-US" dirty="0"/>
              <a:t>. (Circle One)</a:t>
            </a:r>
          </a:p>
          <a:p>
            <a:pPr marL="0" indent="0">
              <a:buNone/>
            </a:pPr>
            <a:endParaRPr lang="en-US" dirty="0"/>
          </a:p>
        </p:txBody>
      </p:sp>
    </p:spTree>
    <p:extLst>
      <p:ext uri="{BB962C8B-B14F-4D97-AF65-F5344CB8AC3E}">
        <p14:creationId xmlns:p14="http://schemas.microsoft.com/office/powerpoint/2010/main" val="3746735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274440A-B9C1-125C-75FA-8401C2AE76B3}"/>
              </a:ext>
            </a:extLst>
          </p:cNvPr>
          <p:cNvGraphicFramePr>
            <a:graphicFrameLocks noGrp="1"/>
          </p:cNvGraphicFramePr>
          <p:nvPr>
            <p:extLst>
              <p:ext uri="{D42A27DB-BD31-4B8C-83A1-F6EECF244321}">
                <p14:modId xmlns:p14="http://schemas.microsoft.com/office/powerpoint/2010/main" val="3705989329"/>
              </p:ext>
            </p:extLst>
          </p:nvPr>
        </p:nvGraphicFramePr>
        <p:xfrm>
          <a:off x="643467" y="947808"/>
          <a:ext cx="10905067" cy="4962384"/>
        </p:xfrm>
        <a:graphic>
          <a:graphicData uri="http://schemas.openxmlformats.org/drawingml/2006/table">
            <a:tbl>
              <a:tblPr firstRow="1" firstCol="1" bandRow="1"/>
              <a:tblGrid>
                <a:gridCol w="1886111">
                  <a:extLst>
                    <a:ext uri="{9D8B030D-6E8A-4147-A177-3AD203B41FA5}">
                      <a16:colId xmlns:a16="http://schemas.microsoft.com/office/drawing/2014/main" val="1370983118"/>
                    </a:ext>
                  </a:extLst>
                </a:gridCol>
                <a:gridCol w="3924237">
                  <a:extLst>
                    <a:ext uri="{9D8B030D-6E8A-4147-A177-3AD203B41FA5}">
                      <a16:colId xmlns:a16="http://schemas.microsoft.com/office/drawing/2014/main" val="771095013"/>
                    </a:ext>
                  </a:extLst>
                </a:gridCol>
                <a:gridCol w="5094719">
                  <a:extLst>
                    <a:ext uri="{9D8B030D-6E8A-4147-A177-3AD203B41FA5}">
                      <a16:colId xmlns:a16="http://schemas.microsoft.com/office/drawing/2014/main" val="1189843958"/>
                    </a:ext>
                  </a:extLst>
                </a:gridCol>
              </a:tblGrid>
              <a:tr h="744931">
                <a:tc>
                  <a:txBody>
                    <a:bodyPr/>
                    <a:lstStyle/>
                    <a:p>
                      <a:pPr marL="0" marR="0" algn="l" fontAlgn="t">
                        <a:lnSpc>
                          <a:spcPct val="107000"/>
                        </a:lnSpc>
                        <a:buNone/>
                      </a:pPr>
                      <a:r>
                        <a:rPr lang="en-US" sz="20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buNone/>
                      </a:pPr>
                      <a:r>
                        <a:rPr lang="en-US" sz="2000" b="1" i="0" u="none" strike="noStrike">
                          <a:effectLst/>
                          <a:latin typeface="Times New Roman" panose="02020603050405020304" pitchFamily="18" charset="0"/>
                          <a:ea typeface="Times New Roman" panose="02020603050405020304" pitchFamily="18" charset="0"/>
                          <a:cs typeface="Arial" panose="020B0604020202020204" pitchFamily="34" charset="0"/>
                        </a:rPr>
                        <a:t>Dependent Variable or Variable Two is </a:t>
                      </a:r>
                      <a:r>
                        <a:rPr lang="en-US" sz="2000" b="0" i="1" u="none" strike="noStrike">
                          <a:effectLst/>
                          <a:latin typeface="Times New Roman" panose="02020603050405020304" pitchFamily="18" charset="0"/>
                          <a:ea typeface="Times New Roman" panose="02020603050405020304" pitchFamily="18" charset="0"/>
                          <a:cs typeface="Arial" panose="020B0604020202020204" pitchFamily="34" charset="0"/>
                        </a:rPr>
                        <a:t>qualitative</a:t>
                      </a:r>
                      <a:endParaRPr lang="en-US" sz="3100" b="0" i="0" u="none" strike="noStrike">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buNone/>
                      </a:pPr>
                      <a:r>
                        <a:rPr lang="en-US" sz="2000" b="1" i="0" u="none" strike="noStrike">
                          <a:effectLst/>
                          <a:latin typeface="Times New Roman" panose="02020603050405020304" pitchFamily="18" charset="0"/>
                          <a:ea typeface="Times New Roman" panose="02020603050405020304" pitchFamily="18" charset="0"/>
                          <a:cs typeface="Arial" panose="020B0604020202020204" pitchFamily="34" charset="0"/>
                        </a:rPr>
                        <a:t>Dependent Variable or Variable Two is </a:t>
                      </a:r>
                      <a:r>
                        <a:rPr lang="en-US" sz="1900" b="0" i="1" u="none" strike="noStrike">
                          <a:effectLst/>
                          <a:latin typeface="Times New Roman" panose="02020603050405020304" pitchFamily="18" charset="0"/>
                          <a:ea typeface="Times New Roman" panose="02020603050405020304" pitchFamily="18" charset="0"/>
                          <a:cs typeface="Arial" panose="020B0604020202020204" pitchFamily="34" charset="0"/>
                        </a:rPr>
                        <a:t>quantitative</a:t>
                      </a:r>
                      <a:endParaRPr lang="en-US" sz="3100" b="0" i="0" u="none" strike="noStrike">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57545445"/>
                  </a:ext>
                </a:extLst>
              </a:tr>
              <a:tr h="2195221">
                <a:tc>
                  <a:txBody>
                    <a:bodyPr/>
                    <a:lstStyle/>
                    <a:p>
                      <a:pPr marL="0" marR="0" algn="ctr" fontAlgn="t">
                        <a:lnSpc>
                          <a:spcPct val="107000"/>
                        </a:lnSpc>
                        <a:buNone/>
                      </a:pPr>
                      <a:r>
                        <a:rPr lang="en-US" sz="2000" b="1"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p>
                      <a:pPr marL="0" marR="0" algn="ctr" fontAlgn="t">
                        <a:lnSpc>
                          <a:spcPct val="107000"/>
                        </a:lnSpc>
                        <a:buNone/>
                      </a:pPr>
                      <a:r>
                        <a:rPr lang="en-US" sz="2000" b="1" i="0" u="none" strike="noStrike">
                          <a:effectLst/>
                          <a:latin typeface="Times New Roman" panose="02020603050405020304" pitchFamily="18" charset="0"/>
                          <a:ea typeface="Times New Roman" panose="02020603050405020304" pitchFamily="18" charset="0"/>
                          <a:cs typeface="Arial" panose="020B0604020202020204" pitchFamily="34" charset="0"/>
                        </a:rPr>
                        <a:t>Independent Variable or Variable One is </a:t>
                      </a:r>
                      <a:r>
                        <a:rPr lang="en-US" sz="2000" b="0" i="1" u="none" strike="noStrike">
                          <a:effectLst/>
                          <a:latin typeface="Times New Roman" panose="02020603050405020304" pitchFamily="18" charset="0"/>
                          <a:ea typeface="Times New Roman" panose="02020603050405020304" pitchFamily="18" charset="0"/>
                          <a:cs typeface="Arial" panose="020B0604020202020204" pitchFamily="34" charset="0"/>
                        </a:rPr>
                        <a:t>qualitative</a:t>
                      </a:r>
                      <a:endParaRPr lang="en-US" sz="3100" b="0" i="0" u="none" strike="noStrike">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buNone/>
                      </a:pPr>
                      <a:r>
                        <a:rPr lang="en-US" sz="2000" b="1"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p>
                      <a:pPr marL="0" marR="0" algn="ctr" fontAlgn="t">
                        <a:lnSpc>
                          <a:spcPct val="107000"/>
                        </a:lnSpc>
                        <a:buNone/>
                      </a:pPr>
                      <a:r>
                        <a:rPr lang="en-US" sz="2000" b="0" i="0" u="none" strike="noStrike">
                          <a:effectLst/>
                          <a:latin typeface="Times New Roman" panose="02020603050405020304" pitchFamily="18" charset="0"/>
                          <a:ea typeface="Times New Roman" panose="02020603050405020304" pitchFamily="18" charset="0"/>
                          <a:cs typeface="Arial" panose="020B0604020202020204" pitchFamily="34" charset="0"/>
                        </a:rPr>
                        <a:t>Data should be displayed using a </a:t>
                      </a:r>
                      <a:r>
                        <a:rPr lang="en-US" sz="2000" b="1" i="0" u="none" strike="noStrike">
                          <a:effectLst/>
                          <a:latin typeface="Times New Roman" panose="02020603050405020304" pitchFamily="18" charset="0"/>
                          <a:ea typeface="Times New Roman" panose="02020603050405020304" pitchFamily="18" charset="0"/>
                          <a:cs typeface="Arial" panose="020B0604020202020204" pitchFamily="34" charset="0"/>
                        </a:rPr>
                        <a:t>pie chart</a:t>
                      </a:r>
                      <a:r>
                        <a:rPr lang="en-US" sz="2000" b="0" i="0" u="none" strike="noStrike">
                          <a:effectLst/>
                          <a:latin typeface="Times New Roman" panose="02020603050405020304" pitchFamily="18" charset="0"/>
                          <a:ea typeface="Times New Roman" panose="02020603050405020304" pitchFamily="18" charset="0"/>
                          <a:cs typeface="Arial" panose="020B0604020202020204" pitchFamily="34" charset="0"/>
                        </a:rPr>
                        <a:t>.</a:t>
                      </a:r>
                      <a:endParaRPr lang="en-US" sz="3100" b="0" i="0" u="none" strike="noStrike">
                        <a:effectLst/>
                        <a:latin typeface="Arial" panose="020B0604020202020204" pitchFamily="34" charset="0"/>
                      </a:endParaRPr>
                    </a:p>
                    <a:p>
                      <a:pPr marL="0" marR="0" algn="ctr" fontAlgn="t">
                        <a:lnSpc>
                          <a:spcPct val="107000"/>
                        </a:lnSpc>
                        <a:buNone/>
                      </a:pPr>
                      <a:r>
                        <a:rPr lang="en-US" sz="20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p>
                      <a:pPr marL="0" marR="0" algn="ctr" fontAlgn="t">
                        <a:lnSpc>
                          <a:spcPct val="107000"/>
                        </a:lnSpc>
                        <a:buNone/>
                      </a:pPr>
                      <a:r>
                        <a:rPr lang="en-US" sz="1900" b="0" i="1"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Students will evaluate the relationship with a </a:t>
                      </a:r>
                      <a:r>
                        <a:rPr lang="en-US" sz="1900" b="1" i="1"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chi-square</a:t>
                      </a:r>
                      <a:r>
                        <a:rPr lang="en-US" sz="1900" b="0" i="1"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en-US" sz="3100" b="0" i="0" u="none" strike="noStrike">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buNone/>
                      </a:pPr>
                      <a:r>
                        <a:rPr lang="en-US" sz="2000" b="1"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p>
                      <a:pPr marL="0" marR="0" algn="ctr" fontAlgn="t">
                        <a:lnSpc>
                          <a:spcPct val="107000"/>
                        </a:lnSpc>
                        <a:buNone/>
                      </a:pPr>
                      <a:r>
                        <a:rPr lang="en-US" sz="2000" b="0" i="0" u="none" strike="noStrike">
                          <a:effectLst/>
                          <a:latin typeface="Times New Roman" panose="02020603050405020304" pitchFamily="18" charset="0"/>
                          <a:ea typeface="Times New Roman" panose="02020603050405020304" pitchFamily="18" charset="0"/>
                          <a:cs typeface="Arial" panose="020B0604020202020204" pitchFamily="34" charset="0"/>
                        </a:rPr>
                        <a:t>Data should be displayed using a </a:t>
                      </a:r>
                      <a:r>
                        <a:rPr lang="en-US" sz="2000" b="1" i="0" u="none" strike="noStrike">
                          <a:effectLst/>
                          <a:latin typeface="Times New Roman" panose="02020603050405020304" pitchFamily="18" charset="0"/>
                          <a:ea typeface="Times New Roman" panose="02020603050405020304" pitchFamily="18" charset="0"/>
                          <a:cs typeface="Arial" panose="020B0604020202020204" pitchFamily="34" charset="0"/>
                        </a:rPr>
                        <a:t>bar graph</a:t>
                      </a:r>
                      <a:r>
                        <a:rPr lang="en-US" sz="2000" b="0" i="0" u="none" strike="noStrike">
                          <a:effectLst/>
                          <a:latin typeface="Times New Roman" panose="02020603050405020304" pitchFamily="18" charset="0"/>
                          <a:ea typeface="Times New Roman" panose="02020603050405020304" pitchFamily="18" charset="0"/>
                          <a:cs typeface="Arial" panose="020B0604020202020204" pitchFamily="34" charset="0"/>
                        </a:rPr>
                        <a:t>.</a:t>
                      </a:r>
                      <a:endParaRPr lang="en-US" sz="3100" b="0" i="0" u="none" strike="noStrike">
                        <a:effectLst/>
                        <a:latin typeface="Arial" panose="020B0604020202020204" pitchFamily="34" charset="0"/>
                      </a:endParaRPr>
                    </a:p>
                    <a:p>
                      <a:pPr marL="0" marR="0" algn="ctr" fontAlgn="t">
                        <a:lnSpc>
                          <a:spcPct val="107000"/>
                        </a:lnSpc>
                        <a:buNone/>
                      </a:pPr>
                      <a:r>
                        <a:rPr lang="en-US" sz="20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p>
                      <a:pPr marL="0" marR="0" algn="ctr" fontAlgn="t">
                        <a:lnSpc>
                          <a:spcPct val="107000"/>
                        </a:lnSpc>
                        <a:buNone/>
                      </a:pPr>
                      <a:r>
                        <a:rPr lang="en-US" sz="1900" b="0" i="1"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Students will evaluate the difference with a </a:t>
                      </a:r>
                      <a:r>
                        <a:rPr lang="en-US" sz="1900" b="1" i="1"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t-test</a:t>
                      </a:r>
                      <a:r>
                        <a:rPr lang="en-US" sz="1900" b="0" i="1"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(two groups) or </a:t>
                      </a:r>
                      <a:r>
                        <a:rPr lang="en-US" sz="1900" b="1" i="1"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ANOVA </a:t>
                      </a:r>
                      <a:r>
                        <a:rPr lang="en-US" sz="1900" b="0" i="1"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(three or more groups).</a:t>
                      </a:r>
                      <a:endParaRPr lang="en-US" sz="3100" b="0" i="0" u="none" strike="noStrike">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3260836"/>
                  </a:ext>
                </a:extLst>
              </a:tr>
              <a:tr h="2022232">
                <a:tc>
                  <a:txBody>
                    <a:bodyPr/>
                    <a:lstStyle/>
                    <a:p>
                      <a:pPr marL="0" marR="0" algn="ctr" fontAlgn="t">
                        <a:lnSpc>
                          <a:spcPct val="107000"/>
                        </a:lnSpc>
                        <a:buNone/>
                      </a:pPr>
                      <a:r>
                        <a:rPr lang="en-US" sz="2000" b="1"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p>
                      <a:pPr marL="0" marR="0" algn="ctr" fontAlgn="t">
                        <a:lnSpc>
                          <a:spcPct val="107000"/>
                        </a:lnSpc>
                        <a:buNone/>
                      </a:pPr>
                      <a:r>
                        <a:rPr lang="en-US" sz="2000" b="1" i="0" u="none" strike="noStrike">
                          <a:effectLst/>
                          <a:latin typeface="Times New Roman" panose="02020603050405020304" pitchFamily="18" charset="0"/>
                          <a:ea typeface="Times New Roman" panose="02020603050405020304" pitchFamily="18" charset="0"/>
                          <a:cs typeface="Arial" panose="020B0604020202020204" pitchFamily="34" charset="0"/>
                        </a:rPr>
                        <a:t>Independent Variable or Variable One is</a:t>
                      </a:r>
                      <a:r>
                        <a:rPr lang="en-US" sz="2000" b="0" i="1" u="none" strike="noStrike">
                          <a:effectLst/>
                          <a:latin typeface="Times New Roman" panose="02020603050405020304" pitchFamily="18" charset="0"/>
                          <a:ea typeface="Times New Roman" panose="02020603050405020304" pitchFamily="18" charset="0"/>
                          <a:cs typeface="Arial" panose="020B0604020202020204" pitchFamily="34" charset="0"/>
                        </a:rPr>
                        <a:t> </a:t>
                      </a:r>
                      <a:r>
                        <a:rPr lang="en-US" sz="1900" b="0" i="1" u="none" strike="noStrike">
                          <a:effectLst/>
                          <a:latin typeface="Times New Roman" panose="02020603050405020304" pitchFamily="18" charset="0"/>
                          <a:ea typeface="Times New Roman" panose="02020603050405020304" pitchFamily="18" charset="0"/>
                          <a:cs typeface="Arial" panose="020B0604020202020204" pitchFamily="34" charset="0"/>
                        </a:rPr>
                        <a:t>quantitative</a:t>
                      </a:r>
                      <a:endParaRPr lang="en-US" sz="3100" b="0" i="0" u="none" strike="noStrike">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28600" marR="0" algn="ctr" fontAlgn="t">
                        <a:lnSpc>
                          <a:spcPct val="107000"/>
                        </a:lnSpc>
                        <a:buNone/>
                      </a:pPr>
                      <a:r>
                        <a:rPr lang="en-US" sz="20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p>
                      <a:pPr marL="228600" marR="0" algn="ctr" fontAlgn="t">
                        <a:lnSpc>
                          <a:spcPct val="107000"/>
                        </a:lnSpc>
                        <a:spcAft>
                          <a:spcPts val="800"/>
                        </a:spcAft>
                        <a:buNone/>
                      </a:pPr>
                      <a:r>
                        <a:rPr lang="en-US" sz="20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fontAlgn="t">
                        <a:lnSpc>
                          <a:spcPct val="107000"/>
                        </a:lnSpc>
                        <a:buNone/>
                      </a:pPr>
                      <a:r>
                        <a:rPr lang="en-US" sz="20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dirty="0">
                        <a:effectLst/>
                        <a:latin typeface="Arial" panose="020B0604020202020204" pitchFamily="34" charset="0"/>
                      </a:endParaRPr>
                    </a:p>
                    <a:p>
                      <a:pPr marL="0" marR="0" algn="ctr" fontAlgn="t">
                        <a:lnSpc>
                          <a:spcPct val="107000"/>
                        </a:lnSpc>
                        <a:buNone/>
                      </a:pPr>
                      <a:r>
                        <a:rPr lang="en-US" sz="20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Data should be displayed using a </a:t>
                      </a:r>
                      <a:r>
                        <a:rPr lang="en-US" sz="2000" b="1" i="0" u="none" strike="noStrike" dirty="0">
                          <a:effectLst/>
                          <a:latin typeface="Times New Roman" panose="02020603050405020304" pitchFamily="18" charset="0"/>
                          <a:ea typeface="Times New Roman" panose="02020603050405020304" pitchFamily="18" charset="0"/>
                          <a:cs typeface="Arial" panose="020B0604020202020204" pitchFamily="34" charset="0"/>
                        </a:rPr>
                        <a:t>scatterplot </a:t>
                      </a:r>
                      <a:r>
                        <a:rPr lang="en-US" sz="20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or</a:t>
                      </a:r>
                      <a:r>
                        <a:rPr lang="en-US" sz="2000" b="1" i="0" u="none" strike="noStrike" dirty="0">
                          <a:effectLst/>
                          <a:latin typeface="Times New Roman" panose="02020603050405020304" pitchFamily="18" charset="0"/>
                          <a:ea typeface="Times New Roman" panose="02020603050405020304" pitchFamily="18" charset="0"/>
                          <a:cs typeface="Arial" panose="020B0604020202020204" pitchFamily="34" charset="0"/>
                        </a:rPr>
                        <a:t> line graph</a:t>
                      </a:r>
                      <a:r>
                        <a:rPr lang="en-US" sz="20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3100" b="0" i="0" u="none" strike="noStrike" dirty="0">
                        <a:effectLst/>
                        <a:latin typeface="Arial" panose="020B0604020202020204" pitchFamily="34" charset="0"/>
                      </a:endParaRPr>
                    </a:p>
                    <a:p>
                      <a:pPr marL="0" marR="0" algn="ctr" fontAlgn="t">
                        <a:lnSpc>
                          <a:spcPct val="107000"/>
                        </a:lnSpc>
                        <a:buNone/>
                      </a:pPr>
                      <a:r>
                        <a:rPr lang="en-US" sz="20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3100" b="0" i="0" u="none" strike="noStrike" dirty="0">
                        <a:effectLst/>
                        <a:latin typeface="Arial" panose="020B0604020202020204" pitchFamily="34" charset="0"/>
                      </a:endParaRPr>
                    </a:p>
                    <a:p>
                      <a:pPr marL="0" marR="0" algn="ctr" fontAlgn="t">
                        <a:lnSpc>
                          <a:spcPct val="107000"/>
                        </a:lnSpc>
                        <a:buNone/>
                      </a:pPr>
                      <a:r>
                        <a:rPr lang="en-US" sz="19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Students will evaluate the relationship with a </a:t>
                      </a:r>
                      <a:r>
                        <a:rPr lang="en-US" sz="1900" b="1"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correlation</a:t>
                      </a:r>
                      <a:r>
                        <a:rPr lang="en-US" sz="19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en-US" sz="3100" b="0" i="0" u="none" strike="noStrike" dirty="0">
                        <a:effectLst/>
                        <a:latin typeface="Arial" panose="020B0604020202020204" pitchFamily="34" charset="0"/>
                      </a:endParaRPr>
                    </a:p>
                  </a:txBody>
                  <a:tcPr marL="116767" marR="116767" marT="1621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07110149"/>
                  </a:ext>
                </a:extLst>
              </a:tr>
            </a:tbl>
          </a:graphicData>
        </a:graphic>
      </p:graphicFrame>
    </p:spTree>
    <p:extLst>
      <p:ext uri="{BB962C8B-B14F-4D97-AF65-F5344CB8AC3E}">
        <p14:creationId xmlns:p14="http://schemas.microsoft.com/office/powerpoint/2010/main" val="1077551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49F9D-AC84-CBE0-B3C7-85B3D29CCA3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0164F4E-BA1F-C8C8-6A1D-6BCAE06D7500}"/>
              </a:ext>
            </a:extLst>
          </p:cNvPr>
          <p:cNvSpPr>
            <a:spLocks noGrp="1"/>
          </p:cNvSpPr>
          <p:nvPr>
            <p:ph idx="1"/>
          </p:nvPr>
        </p:nvSpPr>
        <p:spPr/>
        <p:txBody>
          <a:bodyPr/>
          <a:lstStyle/>
          <a:p>
            <a:pPr marL="0" indent="0">
              <a:buNone/>
            </a:pPr>
            <a:r>
              <a:rPr lang="en-US" dirty="0"/>
              <a:t>Continue reading the next few pages and find the directions for completing each graph. NOTE: This is in no way a comprehensive list of charts and graphs. There are others that may be used to describe statistics. Make sure to tell students </a:t>
            </a:r>
            <a:r>
              <a:rPr lang="en-US" b="1" dirty="0"/>
              <a:t>it is important they select the one that is appropriate for their data set(s). </a:t>
            </a:r>
            <a:endParaRPr lang="en-US" dirty="0"/>
          </a:p>
          <a:p>
            <a:pPr marL="0" indent="0">
              <a:buNone/>
            </a:pPr>
            <a:endParaRPr lang="en-US" dirty="0"/>
          </a:p>
        </p:txBody>
      </p:sp>
    </p:spTree>
    <p:extLst>
      <p:ext uri="{BB962C8B-B14F-4D97-AF65-F5344CB8AC3E}">
        <p14:creationId xmlns:p14="http://schemas.microsoft.com/office/powerpoint/2010/main" val="3214018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41FE-59D5-3C85-91CC-153ABA02A93B}"/>
              </a:ext>
            </a:extLst>
          </p:cNvPr>
          <p:cNvSpPr>
            <a:spLocks noGrp="1"/>
          </p:cNvSpPr>
          <p:nvPr>
            <p:ph type="title"/>
          </p:nvPr>
        </p:nvSpPr>
        <p:spPr>
          <a:xfrm>
            <a:off x="838200" y="0"/>
            <a:ext cx="10515600" cy="1325563"/>
          </a:xfrm>
        </p:spPr>
        <p:txBody>
          <a:bodyPr/>
          <a:lstStyle/>
          <a:p>
            <a:r>
              <a:rPr lang="en-US" dirty="0"/>
              <a:t>Pie Chart</a:t>
            </a:r>
          </a:p>
        </p:txBody>
      </p:sp>
      <p:pic>
        <p:nvPicPr>
          <p:cNvPr id="4" name="Picture 3" descr="A pie chart with different colors&#10;&#10;AI-generated content may be incorrect.">
            <a:extLst>
              <a:ext uri="{FF2B5EF4-FFF2-40B4-BE49-F238E27FC236}">
                <a16:creationId xmlns:a16="http://schemas.microsoft.com/office/drawing/2014/main" id="{DD61AEE4-27BE-FF29-EA9F-E1A3120C7B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98541" y="4630046"/>
            <a:ext cx="3437965" cy="2066589"/>
          </a:xfrm>
          <a:prstGeom prst="rect">
            <a:avLst/>
          </a:prstGeom>
          <a:noFill/>
        </p:spPr>
      </p:pic>
      <p:sp>
        <p:nvSpPr>
          <p:cNvPr id="3" name="Content Placeholder 2">
            <a:extLst>
              <a:ext uri="{FF2B5EF4-FFF2-40B4-BE49-F238E27FC236}">
                <a16:creationId xmlns:a16="http://schemas.microsoft.com/office/drawing/2014/main" id="{2AB0F24A-6191-5618-2A0D-3D7EB79BDDCE}"/>
              </a:ext>
            </a:extLst>
          </p:cNvPr>
          <p:cNvSpPr>
            <a:spLocks noGrp="1"/>
          </p:cNvSpPr>
          <p:nvPr>
            <p:ph idx="1"/>
          </p:nvPr>
        </p:nvSpPr>
        <p:spPr>
          <a:xfrm>
            <a:off x="94129" y="1049193"/>
            <a:ext cx="10515600" cy="4351338"/>
          </a:xfrm>
        </p:spPr>
        <p:txBody>
          <a:bodyPr>
            <a:normAutofit fontScale="85000" lnSpcReduction="20000"/>
          </a:bodyPr>
          <a:lstStyle/>
          <a:p>
            <a:r>
              <a:rPr lang="en-US" dirty="0"/>
              <a:t>Pie charts are best suited when the researcher wishes to graphically represent </a:t>
            </a:r>
            <a:r>
              <a:rPr lang="en-US" b="1" i="1" u="sng" dirty="0"/>
              <a:t>percentage data</a:t>
            </a:r>
            <a:r>
              <a:rPr lang="en-US" dirty="0"/>
              <a:t> for </a:t>
            </a:r>
            <a:r>
              <a:rPr lang="en-US" b="1" i="1" u="sng" dirty="0"/>
              <a:t>qualitative variables</a:t>
            </a:r>
            <a:r>
              <a:rPr lang="en-US" dirty="0"/>
              <a:t> (variables whose measurements contain text as opposed to numbers). Commonly used nominal or categorical variables in HSTA projects include gender (male/female), high school class level (freshman/sophomore/junior/senior), and whether or not a research participant meets a given study inclusion criteria (yes/no). </a:t>
            </a:r>
          </a:p>
          <a:p>
            <a:r>
              <a:rPr lang="en-US" dirty="0"/>
              <a:t>Important characteristics of a pie chart that should always be present include: 1) a name for the pie chart that clearly describes the data being represented, 2) a key/legend identifying the nominal or categorical variable each slice of the pie represents (if you are not individually labeling your pie slices), and the valuation (percentage) that each slice of the pie represents. Note: When using a pie chart, the sum of all of the percentages must equal 100%.</a:t>
            </a:r>
          </a:p>
          <a:p>
            <a:r>
              <a:rPr lang="en-US" dirty="0"/>
              <a:t>Watch this video to learn </a:t>
            </a:r>
            <a:r>
              <a:rPr lang="en-US" u="sng" dirty="0">
                <a:hlinkClick r:id="rId3"/>
              </a:rPr>
              <a:t>How to Make a Pie Chart in Excel</a:t>
            </a:r>
            <a:r>
              <a:rPr lang="en-US" dirty="0"/>
              <a:t>. </a:t>
            </a:r>
          </a:p>
          <a:p>
            <a:endParaRPr lang="en-US" dirty="0"/>
          </a:p>
          <a:p>
            <a:pPr marL="0" indent="0">
              <a:buNone/>
            </a:pPr>
            <a:endParaRPr lang="en-US" dirty="0"/>
          </a:p>
        </p:txBody>
      </p:sp>
    </p:spTree>
    <p:extLst>
      <p:ext uri="{BB962C8B-B14F-4D97-AF65-F5344CB8AC3E}">
        <p14:creationId xmlns:p14="http://schemas.microsoft.com/office/powerpoint/2010/main" val="4130472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E9FD-D57A-30E0-53F6-4FADB5FFA76A}"/>
              </a:ext>
            </a:extLst>
          </p:cNvPr>
          <p:cNvSpPr>
            <a:spLocks noGrp="1"/>
          </p:cNvSpPr>
          <p:nvPr>
            <p:ph type="title"/>
          </p:nvPr>
        </p:nvSpPr>
        <p:spPr>
          <a:xfrm>
            <a:off x="838200" y="18255"/>
            <a:ext cx="10515600" cy="1325563"/>
          </a:xfrm>
        </p:spPr>
        <p:txBody>
          <a:bodyPr/>
          <a:lstStyle/>
          <a:p>
            <a:r>
              <a:rPr lang="en-US" dirty="0"/>
              <a:t>Bar Graph</a:t>
            </a:r>
          </a:p>
        </p:txBody>
      </p:sp>
      <p:sp>
        <p:nvSpPr>
          <p:cNvPr id="3" name="Content Placeholder 2">
            <a:extLst>
              <a:ext uri="{FF2B5EF4-FFF2-40B4-BE49-F238E27FC236}">
                <a16:creationId xmlns:a16="http://schemas.microsoft.com/office/drawing/2014/main" id="{EF6C7804-CD9D-72EE-85DF-9D942D38F8DB}"/>
              </a:ext>
            </a:extLst>
          </p:cNvPr>
          <p:cNvSpPr>
            <a:spLocks noGrp="1"/>
          </p:cNvSpPr>
          <p:nvPr>
            <p:ph idx="1"/>
          </p:nvPr>
        </p:nvSpPr>
        <p:spPr>
          <a:xfrm>
            <a:off x="838200" y="1112931"/>
            <a:ext cx="10515600" cy="4351338"/>
          </a:xfrm>
        </p:spPr>
        <p:txBody>
          <a:bodyPr>
            <a:normAutofit fontScale="55000" lnSpcReduction="20000"/>
          </a:bodyPr>
          <a:lstStyle/>
          <a:p>
            <a:r>
              <a:rPr lang="en-US" dirty="0"/>
              <a:t>Bar graphs are best suited when the researcher wishes to graphically represent </a:t>
            </a:r>
            <a:r>
              <a:rPr lang="en-US" b="1" i="1" u="sng" dirty="0"/>
              <a:t>count data or data representing the mean of a dataset </a:t>
            </a:r>
            <a:r>
              <a:rPr lang="en-US" dirty="0"/>
              <a:t>for </a:t>
            </a:r>
            <a:r>
              <a:rPr lang="en-US" b="1" i="1" u="sng" dirty="0"/>
              <a:t>qualitative variables</a:t>
            </a:r>
            <a:r>
              <a:rPr lang="en-US" dirty="0"/>
              <a:t> (variables whose measurements contain text as opposed to numbers). Commonly used nominal or categorical variables in HSTA projects include gender (male/female), high school class level (freshman/sophomore/junior/senior), whether or not a research participant meets a given study inclusion criteria (yes/no), and counties of residence (Monongalia/Kanawha/McDowell/Berkeley).</a:t>
            </a:r>
          </a:p>
          <a:p>
            <a:r>
              <a:rPr lang="en-US" dirty="0"/>
              <a:t>Important characteristics of a bar graph that should always be present include: 1) a name for the bar graph that clearly describes the data being represented, 2) a label for the x-axis (indicating the independent variable values), 3) a label for the y-axis (indicating the values possible for the dependent variable, in this case, counts), and 4) a key/legend if the independent variable contains sub-groups (i.e. diabetic males, diabetic females, non-diabetic males, non-diabetic females), such as would be the case for data that will be analyzed using either an ANOVA or a Chi-square test. Note: Provided that the x-axis is properly labeled with the independent variable names, a key/legend would not be necessary to be included when sub-groups are not being compared (i.e. studies that will be using a t-test to two compare groups). Note: When bar graphs are used to display mean values for the dependent variable of the dataset, individual data bars may also include either an error bar or standard deviation bar. See this video, </a:t>
            </a:r>
            <a:r>
              <a:rPr lang="en-US" u="sng" dirty="0">
                <a:hlinkClick r:id="rId2"/>
              </a:rPr>
              <a:t>Creating a Bar Graph with SD Error Bars in Excel</a:t>
            </a:r>
            <a:r>
              <a:rPr lang="en-US" dirty="0"/>
              <a:t>, for more information on adding standard deviation bars to your bar graphs, if needed. One adjustment to what this video recommends – specify both the positive and the negative values of the standard deviation bars when prompted and leave the direction as “both”. </a:t>
            </a:r>
          </a:p>
          <a:p>
            <a:r>
              <a:rPr lang="en-US" dirty="0"/>
              <a:t>Have students watch this video to learn </a:t>
            </a:r>
            <a:r>
              <a:rPr lang="en-US" u="sng" dirty="0">
                <a:hlinkClick r:id="rId3"/>
              </a:rPr>
              <a:t>How to Make a Bar Graph in Excel</a:t>
            </a:r>
            <a:r>
              <a:rPr lang="en-US" dirty="0"/>
              <a:t>. </a:t>
            </a:r>
          </a:p>
          <a:p>
            <a:endParaRPr lang="en-US" dirty="0"/>
          </a:p>
          <a:p>
            <a:pPr marL="0" indent="0">
              <a:buNone/>
            </a:pPr>
            <a:endParaRPr lang="en-US" dirty="0"/>
          </a:p>
        </p:txBody>
      </p:sp>
      <p:graphicFrame>
        <p:nvGraphicFramePr>
          <p:cNvPr id="4" name="Chart 3">
            <a:extLst>
              <a:ext uri="{FF2B5EF4-FFF2-40B4-BE49-F238E27FC236}">
                <a16:creationId xmlns:a16="http://schemas.microsoft.com/office/drawing/2014/main" id="{BA994517-83E7-43B6-96CE-DCF3D7AAB903}"/>
              </a:ext>
            </a:extLst>
          </p:cNvPr>
          <p:cNvGraphicFramePr/>
          <p:nvPr>
            <p:extLst>
              <p:ext uri="{D42A27DB-BD31-4B8C-83A1-F6EECF244321}">
                <p14:modId xmlns:p14="http://schemas.microsoft.com/office/powerpoint/2010/main" val="2592253563"/>
              </p:ext>
            </p:extLst>
          </p:nvPr>
        </p:nvGraphicFramePr>
        <p:xfrm>
          <a:off x="7005096" y="4222376"/>
          <a:ext cx="498602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20879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13</TotalTime>
  <Words>1475</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Times New Roman</vt:lpstr>
      <vt:lpstr>Office Theme</vt:lpstr>
      <vt:lpstr>Lesson #18: Graphing Data </vt:lpstr>
      <vt:lpstr>Objectives</vt:lpstr>
      <vt:lpstr>HOA 10 – Graphing </vt:lpstr>
      <vt:lpstr>PowerPoint Presentation</vt:lpstr>
      <vt:lpstr>How to Graph Data </vt:lpstr>
      <vt:lpstr>PowerPoint Presentation</vt:lpstr>
      <vt:lpstr>PowerPoint Presentation</vt:lpstr>
      <vt:lpstr>Pie Chart</vt:lpstr>
      <vt:lpstr>Bar Graph</vt:lpstr>
      <vt:lpstr>Scatter Plot Graph</vt:lpstr>
      <vt:lpstr>Line Graph</vt:lpstr>
      <vt:lpstr>Create a Graph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#18: Graphing Data </dc:title>
  <dc:creator>Kuhn, Summer</dc:creator>
  <cp:lastModifiedBy>Cottrell, Mary</cp:lastModifiedBy>
  <cp:revision>3</cp:revision>
  <dcterms:created xsi:type="dcterms:W3CDTF">2025-08-15T00:35:47Z</dcterms:created>
  <dcterms:modified xsi:type="dcterms:W3CDTF">2025-08-20T15:12:06Z</dcterms:modified>
</cp:coreProperties>
</file>