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7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FE8C5-4FD3-DF3D-410B-C16908CF91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2CC0F-C5B9-58B7-BF72-64FEFA580E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5C4DA1-A96C-6616-4529-3BD5620CE228}"/>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22128125-D91C-CA31-F3D9-840A57F4B7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D6C9B-3923-67C1-81A3-B30EF9BC148F}"/>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906167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CE763-81DE-776B-9022-E9CE742D1C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6350B8-EEF6-956B-D085-7374BE96EF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BE6AA-A4F2-0D59-7754-D0A55B2E5901}"/>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B36A9672-D447-12D4-083F-79C5E52A4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88C13D-1789-D132-CF36-A7AA644167F9}"/>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924054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43EFC3-85DA-BFFC-B7D6-AB391A6B3E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68FBD9-EB9C-CEDE-3205-148A2F7427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ABB79-9B3F-52BA-59D5-6BBAD9791FED}"/>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7A49D9B4-B05E-74D3-4C56-D8FB2E71F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A4B24-FC1E-8243-95AC-C959510F8CAC}"/>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192605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AFB1-7499-D997-6C3B-C4ECC35031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A423F7-130D-83CF-BA17-0F7D7D16E2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BF66F-3C3F-21D3-26D0-65309A8D55F0}"/>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CBFC9223-2E57-7498-0B15-37BBC8A69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556F7-0CEB-B144-196E-3967196E67F7}"/>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54728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46DA-ACE0-1A19-8436-EC484322A2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38AEAD-9D17-C0C5-DEB7-F81085D3DA4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65EA71-C024-DAD7-53AA-097EA0DEE298}"/>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D114E729-355C-623A-89E1-B5E2B43028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43B15-6A5B-56ED-4B3E-2A9C6990775D}"/>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413484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9D3FF-420F-5D72-F960-52D3797CF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761B28-5312-7B53-8D2B-AF573372BC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501B4D-09C9-5893-5FDA-8023F0F6A3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1790DC-0DE1-72FF-615C-D861FCEF3629}"/>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6" name="Footer Placeholder 5">
            <a:extLst>
              <a:ext uri="{FF2B5EF4-FFF2-40B4-BE49-F238E27FC236}">
                <a16:creationId xmlns:a16="http://schemas.microsoft.com/office/drawing/2014/main" id="{5689BF76-742A-74C8-6D37-577ADBDDA8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B61BED-1234-E1C2-58FB-5672F5B469BF}"/>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102823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075E-0955-27C3-2F3F-EEA87AECD8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DCA2E6-8A5A-5410-9B08-8F86869C64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B294F1-2CD2-AD6A-7F4A-2B8B993178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9E7C09-D7C4-F641-45F9-34F1428D37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2B2040-1DD4-4971-B921-5DEC6FE1DB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4C6A69-7F34-014C-D21E-9C7AA16C824A}"/>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8" name="Footer Placeholder 7">
            <a:extLst>
              <a:ext uri="{FF2B5EF4-FFF2-40B4-BE49-F238E27FC236}">
                <a16:creationId xmlns:a16="http://schemas.microsoft.com/office/drawing/2014/main" id="{6A68E5DB-493E-F091-C0A9-AC8435D8ED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8F63DC-53FA-5861-9867-6FA9B00326EF}"/>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258564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ACE9-0B31-4BD0-985D-9CF47D2B33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4E503A-110A-0850-C59E-BB7007859D86}"/>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4" name="Footer Placeholder 3">
            <a:extLst>
              <a:ext uri="{FF2B5EF4-FFF2-40B4-BE49-F238E27FC236}">
                <a16:creationId xmlns:a16="http://schemas.microsoft.com/office/drawing/2014/main" id="{603088EB-0D34-5423-DCB2-FCC152EC7B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CC9487-C3B2-B4EC-7379-2245119C3C89}"/>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382072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651BF-48E4-258D-48F5-E18477B02CFD}"/>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3" name="Footer Placeholder 2">
            <a:extLst>
              <a:ext uri="{FF2B5EF4-FFF2-40B4-BE49-F238E27FC236}">
                <a16:creationId xmlns:a16="http://schemas.microsoft.com/office/drawing/2014/main" id="{777B4AE9-C09F-2D90-8FF8-A54CF24F2E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D77463-9E0E-8749-8A8C-DB471E0FF85A}"/>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2525773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1CCDC-DA94-E54B-88D6-D5701C2DF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B27E83-BC99-87B1-B093-96B51A10DB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623D5C-A464-B3AB-C4B4-CA75F52B52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D7404-8ACB-C59F-00F3-29FCCE3C135F}"/>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6" name="Footer Placeholder 5">
            <a:extLst>
              <a:ext uri="{FF2B5EF4-FFF2-40B4-BE49-F238E27FC236}">
                <a16:creationId xmlns:a16="http://schemas.microsoft.com/office/drawing/2014/main" id="{8E53E4B2-E8AC-B19D-CD35-034725F742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C72BE-2578-2DD4-52DD-A1F3C4FC22E6}"/>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3381106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81C4D-9EB1-8AB7-519F-D46F5B0A3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B2E16B-7D2F-05DA-9F17-64BAB7CC61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1CF093-DDD9-B367-7D27-A7A5F246C8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FD90F-2DD4-2BC4-CE5E-1E13A47CA08F}"/>
              </a:ext>
            </a:extLst>
          </p:cNvPr>
          <p:cNvSpPr>
            <a:spLocks noGrp="1"/>
          </p:cNvSpPr>
          <p:nvPr>
            <p:ph type="dt" sz="half" idx="10"/>
          </p:nvPr>
        </p:nvSpPr>
        <p:spPr/>
        <p:txBody>
          <a:bodyPr/>
          <a:lstStyle/>
          <a:p>
            <a:fld id="{65305484-4E1D-1C45-B060-6F1C371ACB28}" type="datetimeFigureOut">
              <a:rPr lang="en-US" smtClean="0"/>
              <a:t>8/20/2025</a:t>
            </a:fld>
            <a:endParaRPr lang="en-US"/>
          </a:p>
        </p:txBody>
      </p:sp>
      <p:sp>
        <p:nvSpPr>
          <p:cNvPr id="6" name="Footer Placeholder 5">
            <a:extLst>
              <a:ext uri="{FF2B5EF4-FFF2-40B4-BE49-F238E27FC236}">
                <a16:creationId xmlns:a16="http://schemas.microsoft.com/office/drawing/2014/main" id="{390C8754-C16B-859E-24E5-D535890818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325F89-A443-5449-21EA-061547AB314F}"/>
              </a:ext>
            </a:extLst>
          </p:cNvPr>
          <p:cNvSpPr>
            <a:spLocks noGrp="1"/>
          </p:cNvSpPr>
          <p:nvPr>
            <p:ph type="sldNum" sz="quarter" idx="12"/>
          </p:nvPr>
        </p:nvSpPr>
        <p:spPr/>
        <p:txBody>
          <a:bodyPr/>
          <a:lstStyle/>
          <a:p>
            <a:fld id="{CEDB181E-F6AB-0A4C-A88C-978DC4A3252D}" type="slidenum">
              <a:rPr lang="en-US" smtClean="0"/>
              <a:t>‹#›</a:t>
            </a:fld>
            <a:endParaRPr lang="en-US"/>
          </a:p>
        </p:txBody>
      </p:sp>
    </p:spTree>
    <p:extLst>
      <p:ext uri="{BB962C8B-B14F-4D97-AF65-F5344CB8AC3E}">
        <p14:creationId xmlns:p14="http://schemas.microsoft.com/office/powerpoint/2010/main" val="2321720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818BAA-6DF4-28EE-3FA1-5AD157F512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FC0F1B-3B6C-E0A9-FF33-184614376E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5D499C-6588-C483-6F99-7A2F017E0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5305484-4E1D-1C45-B060-6F1C371ACB28}" type="datetimeFigureOut">
              <a:rPr lang="en-US" smtClean="0"/>
              <a:t>8/20/2025</a:t>
            </a:fld>
            <a:endParaRPr lang="en-US"/>
          </a:p>
        </p:txBody>
      </p:sp>
      <p:sp>
        <p:nvSpPr>
          <p:cNvPr id="5" name="Footer Placeholder 4">
            <a:extLst>
              <a:ext uri="{FF2B5EF4-FFF2-40B4-BE49-F238E27FC236}">
                <a16:creationId xmlns:a16="http://schemas.microsoft.com/office/drawing/2014/main" id="{1FF9212E-570F-7860-CEBA-C00361D4C4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F1B326C-0F38-EDA1-199D-276E1522FB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DB181E-F6AB-0A4C-A88C-978DC4A3252D}" type="slidenum">
              <a:rPr lang="en-US" smtClean="0"/>
              <a:t>‹#›</a:t>
            </a:fld>
            <a:endParaRPr lang="en-US"/>
          </a:p>
        </p:txBody>
      </p:sp>
    </p:spTree>
    <p:extLst>
      <p:ext uri="{BB962C8B-B14F-4D97-AF65-F5344CB8AC3E}">
        <p14:creationId xmlns:p14="http://schemas.microsoft.com/office/powerpoint/2010/main" val="4282426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redcap.link/state252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4B9E-9AD0-A436-04BC-23C54B972C55}"/>
              </a:ext>
            </a:extLst>
          </p:cNvPr>
          <p:cNvSpPr>
            <a:spLocks noGrp="1"/>
          </p:cNvSpPr>
          <p:nvPr>
            <p:ph type="ctrTitle"/>
          </p:nvPr>
        </p:nvSpPr>
        <p:spPr/>
        <p:txBody>
          <a:bodyPr>
            <a:normAutofit/>
          </a:bodyPr>
          <a:lstStyle/>
          <a:p>
            <a:r>
              <a:rPr lang="en-US" sz="3000" b="1" u="sng" dirty="0"/>
              <a:t>Lesson 11: Procedures</a:t>
            </a:r>
            <a:br>
              <a:rPr lang="en-US" sz="3000" b="1" u="sng" dirty="0"/>
            </a:br>
            <a:r>
              <a:rPr lang="en-US" sz="3000" dirty="0"/>
              <a:t> </a:t>
            </a:r>
            <a:br>
              <a:rPr lang="en-US" sz="3000" dirty="0"/>
            </a:br>
            <a:r>
              <a:rPr lang="en-US" sz="3000" i="1" dirty="0"/>
              <a:t>Summary</a:t>
            </a:r>
            <a:r>
              <a:rPr lang="en-US" sz="3000" dirty="0"/>
              <a:t>: Students will work on their procedures.</a:t>
            </a:r>
          </a:p>
        </p:txBody>
      </p:sp>
      <p:sp>
        <p:nvSpPr>
          <p:cNvPr id="3" name="Subtitle 2">
            <a:extLst>
              <a:ext uri="{FF2B5EF4-FFF2-40B4-BE49-F238E27FC236}">
                <a16:creationId xmlns:a16="http://schemas.microsoft.com/office/drawing/2014/main" id="{D6BDC165-B928-2FC6-4DC7-63B808126E0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4138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CF18A-7972-CDF2-4181-9D14A6892BCD}"/>
              </a:ext>
            </a:extLst>
          </p:cNvPr>
          <p:cNvSpPr>
            <a:spLocks noGrp="1"/>
          </p:cNvSpPr>
          <p:nvPr>
            <p:ph type="title"/>
          </p:nvPr>
        </p:nvSpPr>
        <p:spPr/>
        <p:txBody>
          <a:bodyPr>
            <a:normAutofit fontScale="90000"/>
          </a:bodyPr>
          <a:lstStyle/>
          <a:p>
            <a:r>
              <a:rPr lang="en-US" sz="3100" dirty="0"/>
              <a:t>The procedures below are for 9</a:t>
            </a:r>
            <a:r>
              <a:rPr lang="en-US" sz="3100" baseline="30000" dirty="0"/>
              <a:t>th</a:t>
            </a:r>
            <a:r>
              <a:rPr lang="en-US" sz="3100" dirty="0"/>
              <a:t> and 10</a:t>
            </a:r>
            <a:r>
              <a:rPr lang="en-US" sz="3100" baseline="30000" dirty="0"/>
              <a:t>th</a:t>
            </a:r>
            <a:r>
              <a:rPr lang="en-US" sz="3100" dirty="0"/>
              <a:t>-grade projects. Words in green need to be edited by students. Walk through the procedures with students, use the words in Red as a guide.</a:t>
            </a:r>
            <a:br>
              <a:rPr lang="en-US" dirty="0"/>
            </a:br>
            <a:endParaRPr lang="en-US" dirty="0"/>
          </a:p>
        </p:txBody>
      </p:sp>
      <p:sp>
        <p:nvSpPr>
          <p:cNvPr id="3" name="Content Placeholder 2">
            <a:extLst>
              <a:ext uri="{FF2B5EF4-FFF2-40B4-BE49-F238E27FC236}">
                <a16:creationId xmlns:a16="http://schemas.microsoft.com/office/drawing/2014/main" id="{BA4D5654-C174-1C19-5669-361D09732794}"/>
              </a:ext>
            </a:extLst>
          </p:cNvPr>
          <p:cNvSpPr>
            <a:spLocks noGrp="1"/>
          </p:cNvSpPr>
          <p:nvPr>
            <p:ph idx="1"/>
          </p:nvPr>
        </p:nvSpPr>
        <p:spPr/>
        <p:txBody>
          <a:bodyPr>
            <a:normAutofit fontScale="47500" lnSpcReduction="20000"/>
          </a:bodyPr>
          <a:lstStyle/>
          <a:p>
            <a:pPr marL="514350" lvl="0" indent="-514350">
              <a:buFont typeface="+mj-lt"/>
              <a:buAutoNum type="arabicPeriod"/>
            </a:pPr>
            <a:r>
              <a:rPr lang="en-US" dirty="0"/>
              <a:t>Completed CITI training to learn about research ethics as a freshman in high school. Remind students of lesson 2 and their CITI training.</a:t>
            </a:r>
          </a:p>
          <a:p>
            <a:pPr marL="514350" lvl="0" indent="-514350">
              <a:buFont typeface="+mj-lt"/>
              <a:buAutoNum type="arabicPeriod"/>
            </a:pPr>
            <a:r>
              <a:rPr lang="en-US" dirty="0"/>
              <a:t>Used the HSTA State Survey 2025-2026 to collect community data on the </a:t>
            </a:r>
            <a:r>
              <a:rPr lang="en-US" b="1" dirty="0"/>
              <a:t>insert the topic</a:t>
            </a:r>
            <a:r>
              <a:rPr lang="en-US" dirty="0"/>
              <a:t>. Talk about why we are using the survey for 9</a:t>
            </a:r>
            <a:r>
              <a:rPr lang="en-US" baseline="30000" dirty="0"/>
              <a:t>th</a:t>
            </a:r>
            <a:r>
              <a:rPr lang="en-US" dirty="0"/>
              <a:t> and 10</a:t>
            </a:r>
            <a:r>
              <a:rPr lang="en-US" baseline="30000" dirty="0"/>
              <a:t>th</a:t>
            </a:r>
            <a:r>
              <a:rPr lang="en-US" dirty="0"/>
              <a:t> graders. We are learning about research.</a:t>
            </a:r>
          </a:p>
          <a:p>
            <a:pPr marL="514350" lvl="0" indent="-514350">
              <a:buFont typeface="+mj-lt"/>
              <a:buAutoNum type="arabicPeriod"/>
            </a:pPr>
            <a:r>
              <a:rPr lang="en-US" dirty="0"/>
              <a:t>Selected variables that we were interested in and asked a research question. Remind students of lesson when they read through the state survey to select two survey questions.</a:t>
            </a:r>
          </a:p>
          <a:p>
            <a:pPr marL="514350" lvl="0" indent="-514350">
              <a:buFont typeface="+mj-lt"/>
              <a:buAutoNum type="arabicPeriod"/>
            </a:pPr>
            <a:r>
              <a:rPr lang="en-US" dirty="0"/>
              <a:t>Worked on background research and other presentation elements during our HSTA Club. Remind students of lessons when they have completed their background research.</a:t>
            </a:r>
          </a:p>
          <a:p>
            <a:pPr marL="514350" lvl="0" indent="-514350">
              <a:buFont typeface="+mj-lt"/>
              <a:buAutoNum type="arabicPeriod"/>
            </a:pPr>
            <a:r>
              <a:rPr lang="en-US" dirty="0"/>
              <a:t>Shared the survey link from September 2025 – January 2026 with family, friends, and community members (Students should show a picture of how they shared the survey i.e. social media post, email). Students need to discuss a recruitment plan. How will they share the survey? </a:t>
            </a:r>
          </a:p>
          <a:p>
            <a:pPr marL="914400" lvl="1" indent="-457200">
              <a:buFont typeface="+mj-lt"/>
              <a:buAutoNum type="arabicPeriod"/>
            </a:pPr>
            <a:r>
              <a:rPr lang="en-US" dirty="0"/>
              <a:t>Participants read a cover letter before they started the survey to learn about what types of questions were asked (Show cover letter in presentation).</a:t>
            </a:r>
          </a:p>
          <a:p>
            <a:pPr marL="514350" lvl="0" indent="-514350">
              <a:buFont typeface="+mj-lt"/>
              <a:buAutoNum type="arabicPeriod"/>
            </a:pPr>
            <a:r>
              <a:rPr lang="en-US" dirty="0"/>
              <a:t>Once the survey was closed, HSTA CRAs posted a password-protected raw data file for download. Tell students that once the survey is closed, HSTA CRAs will post all completed surveys in an Excel sheet. This Excel sheet will be protected by a password. They will be able to download the excel sheet and answer their research question. They will learn more about statistics, graphing, and writing conclusions with lessons 13 – 24.</a:t>
            </a:r>
          </a:p>
          <a:p>
            <a:pPr marL="514350" lvl="0" indent="-514350">
              <a:buFont typeface="+mj-lt"/>
              <a:buAutoNum type="arabicPeriod"/>
            </a:pPr>
            <a:r>
              <a:rPr lang="en-US" dirty="0"/>
              <a:t>Learned about statistics and graphing through HSTA club lessons. </a:t>
            </a:r>
          </a:p>
          <a:p>
            <a:pPr marL="514350" lvl="0" indent="-514350">
              <a:buFont typeface="+mj-lt"/>
              <a:buAutoNum type="arabicPeriod"/>
            </a:pPr>
            <a:r>
              <a:rPr lang="en-US" dirty="0"/>
              <a:t>Completed descriptive statistics and graphing to display data to describe the data set. </a:t>
            </a:r>
          </a:p>
          <a:p>
            <a:pPr marL="514350" lvl="0" indent="-514350">
              <a:buFont typeface="+mj-lt"/>
              <a:buAutoNum type="arabicPeriod"/>
            </a:pPr>
            <a:r>
              <a:rPr lang="en-US" dirty="0"/>
              <a:t>Completed </a:t>
            </a:r>
            <a:r>
              <a:rPr lang="en-US" b="1" dirty="0"/>
              <a:t>insert statistical test name here</a:t>
            </a:r>
            <a:r>
              <a:rPr lang="en-US" dirty="0"/>
              <a:t> to see if our data supported or rejected our null hypothesis. </a:t>
            </a:r>
          </a:p>
          <a:p>
            <a:pPr marL="514350" lvl="0" indent="-514350">
              <a:buFont typeface="+mj-lt"/>
              <a:buAutoNum type="arabicPeriod"/>
            </a:pPr>
            <a:r>
              <a:rPr lang="en-US" dirty="0"/>
              <a:t>Drew conclusions. </a:t>
            </a:r>
          </a:p>
        </p:txBody>
      </p:sp>
    </p:spTree>
    <p:extLst>
      <p:ext uri="{BB962C8B-B14F-4D97-AF65-F5344CB8AC3E}">
        <p14:creationId xmlns:p14="http://schemas.microsoft.com/office/powerpoint/2010/main" val="3790691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04DE6-C6C8-9F54-5223-6CC85DA8A65D}"/>
              </a:ext>
            </a:extLst>
          </p:cNvPr>
          <p:cNvSpPr>
            <a:spLocks noGrp="1"/>
          </p:cNvSpPr>
          <p:nvPr>
            <p:ph type="title"/>
          </p:nvPr>
        </p:nvSpPr>
        <p:spPr/>
        <p:txBody>
          <a:bodyPr>
            <a:normAutofit/>
          </a:bodyPr>
          <a:lstStyle/>
          <a:p>
            <a:r>
              <a:rPr lang="en-US" sz="3100" b="1" i="1" dirty="0"/>
              <a:t>QR Code and Link for the 2025-2026 WV State Survey</a:t>
            </a:r>
            <a:br>
              <a:rPr lang="en-US" b="1" i="1" dirty="0"/>
            </a:br>
            <a:endParaRPr lang="en-US" dirty="0"/>
          </a:p>
        </p:txBody>
      </p:sp>
      <p:pic>
        <p:nvPicPr>
          <p:cNvPr id="5121" name="Picture 1" descr="A picture containing text, font, screenshot, document&#10;&#10;Description automatically generated">
            <a:extLst>
              <a:ext uri="{FF2B5EF4-FFF2-40B4-BE49-F238E27FC236}">
                <a16:creationId xmlns:a16="http://schemas.microsoft.com/office/drawing/2014/main" id="{7939287D-1ACB-F6C6-EFAE-615127787D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8713" y="2759841"/>
            <a:ext cx="5145087" cy="3382963"/>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 qr code on a white background&#10;&#10;AI-generated content may be incorrect.">
            <a:extLst>
              <a:ext uri="{FF2B5EF4-FFF2-40B4-BE49-F238E27FC236}">
                <a16:creationId xmlns:a16="http://schemas.microsoft.com/office/drawing/2014/main" id="{2E866635-3C80-8FE9-256B-513344033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565" y="2608727"/>
            <a:ext cx="1910912" cy="19109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1976F85D-6995-981C-C17B-7269C2659B67}"/>
              </a:ext>
            </a:extLst>
          </p:cNvPr>
          <p:cNvSpPr>
            <a:spLocks noChangeArrowheads="1"/>
          </p:cNvSpPr>
          <p:nvPr/>
        </p:nvSpPr>
        <p:spPr bwMode="auto">
          <a:xfrm>
            <a:off x="178675" y="1596943"/>
            <a:ext cx="1139292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71600" algn="l"/>
              </a:tabLst>
              <a:defRPr>
                <a:solidFill>
                  <a:schemeClr val="tx1"/>
                </a:solidFill>
                <a:latin typeface="Arial" panose="020B0604020202020204" pitchFamily="34" charset="0"/>
              </a:defRPr>
            </a:lvl1pPr>
            <a:lvl2pPr eaLnBrk="0" fontAlgn="base" hangingPunct="0">
              <a:spcBef>
                <a:spcPct val="0"/>
              </a:spcBef>
              <a:spcAft>
                <a:spcPct val="0"/>
              </a:spcAft>
              <a:tabLst>
                <a:tab pos="1371600" algn="l"/>
              </a:tabLst>
              <a:defRPr>
                <a:solidFill>
                  <a:schemeClr val="tx1"/>
                </a:solidFill>
                <a:latin typeface="Arial" panose="020B0604020202020204" pitchFamily="34" charset="0"/>
              </a:defRPr>
            </a:lvl2pPr>
            <a:lvl3pPr eaLnBrk="0" fontAlgn="base" hangingPunct="0">
              <a:spcBef>
                <a:spcPct val="0"/>
              </a:spcBef>
              <a:spcAft>
                <a:spcPct val="0"/>
              </a:spcAft>
              <a:tabLst>
                <a:tab pos="1371600" algn="l"/>
              </a:tabLst>
              <a:defRPr>
                <a:solidFill>
                  <a:schemeClr val="tx1"/>
                </a:solidFill>
                <a:latin typeface="Arial" panose="020B0604020202020204" pitchFamily="34" charset="0"/>
              </a:defRPr>
            </a:lvl3pPr>
            <a:lvl4pPr eaLnBrk="0" fontAlgn="base" hangingPunct="0">
              <a:spcBef>
                <a:spcPct val="0"/>
              </a:spcBef>
              <a:spcAft>
                <a:spcPct val="0"/>
              </a:spcAft>
              <a:tabLst>
                <a:tab pos="1371600" algn="l"/>
              </a:tabLst>
              <a:defRPr>
                <a:solidFill>
                  <a:schemeClr val="tx1"/>
                </a:solidFill>
                <a:latin typeface="Arial" panose="020B0604020202020204" pitchFamily="34" charset="0"/>
              </a:defRPr>
            </a:lvl4pPr>
            <a:lvl5pPr eaLnBrk="0" fontAlgn="base" hangingPunct="0">
              <a:spcBef>
                <a:spcPct val="0"/>
              </a:spcBef>
              <a:spcAft>
                <a:spcPct val="0"/>
              </a:spcAft>
              <a:tabLst>
                <a:tab pos="1371600" algn="l"/>
              </a:tabLst>
              <a:defRPr>
                <a:solidFill>
                  <a:schemeClr val="tx1"/>
                </a:solidFill>
                <a:latin typeface="Arial" panose="020B0604020202020204" pitchFamily="34" charset="0"/>
              </a:defRPr>
            </a:lvl5pPr>
            <a:lvl6pPr eaLnBrk="0" fontAlgn="base" hangingPunct="0">
              <a:spcBef>
                <a:spcPct val="0"/>
              </a:spcBef>
              <a:spcAft>
                <a:spcPct val="0"/>
              </a:spcAft>
              <a:tabLst>
                <a:tab pos="1371600" algn="l"/>
              </a:tabLst>
              <a:defRPr>
                <a:solidFill>
                  <a:schemeClr val="tx1"/>
                </a:solidFill>
                <a:latin typeface="Arial" panose="020B0604020202020204" pitchFamily="34" charset="0"/>
              </a:defRPr>
            </a:lvl6pPr>
            <a:lvl7pPr eaLnBrk="0" fontAlgn="base" hangingPunct="0">
              <a:spcBef>
                <a:spcPct val="0"/>
              </a:spcBef>
              <a:spcAft>
                <a:spcPct val="0"/>
              </a:spcAft>
              <a:tabLst>
                <a:tab pos="1371600" algn="l"/>
              </a:tabLst>
              <a:defRPr>
                <a:solidFill>
                  <a:schemeClr val="tx1"/>
                </a:solidFill>
                <a:latin typeface="Arial" panose="020B0604020202020204" pitchFamily="34" charset="0"/>
              </a:defRPr>
            </a:lvl7pPr>
            <a:lvl8pPr eaLnBrk="0" fontAlgn="base" hangingPunct="0">
              <a:spcBef>
                <a:spcPct val="0"/>
              </a:spcBef>
              <a:spcAft>
                <a:spcPct val="0"/>
              </a:spcAft>
              <a:tabLst>
                <a:tab pos="1371600" algn="l"/>
              </a:tabLst>
              <a:defRPr>
                <a:solidFill>
                  <a:schemeClr val="tx1"/>
                </a:solidFill>
                <a:latin typeface="Arial" panose="020B0604020202020204" pitchFamily="34" charset="0"/>
              </a:defRPr>
            </a:lvl8pPr>
            <a:lvl9pPr eaLnBrk="0" fontAlgn="base" hangingPunct="0">
              <a:spcBef>
                <a:spcPct val="0"/>
              </a:spcBef>
              <a:spcAft>
                <a:spcPct val="0"/>
              </a:spcAft>
              <a:tabLst>
                <a:tab pos="1371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371600" algn="l"/>
              </a:tabLst>
            </a:pP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Students should recruit through email, social media, word of mouth, etc., using the link and/or QR code below.</a:t>
            </a:r>
            <a:endParaRPr kumimoji="0" lang="en-US" altLang="en-US" sz="105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71600" algn="l"/>
              </a:tabLst>
            </a:pP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hlinkClick r:id="rId4"/>
              </a:rPr>
              <a:t>https://redcap.link/state2526</a:t>
            </a:r>
            <a:endParaRPr kumimoji="0" lang="en-US" altLang="en-US" sz="105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716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ACFFF36C-9CDD-3A23-D4B7-45FCCAB650EB}"/>
              </a:ext>
            </a:extLst>
          </p:cNvPr>
          <p:cNvSpPr>
            <a:spLocks noChangeArrowheads="1"/>
          </p:cNvSpPr>
          <p:nvPr/>
        </p:nvSpPr>
        <p:spPr bwMode="auto">
          <a:xfrm>
            <a:off x="6989378" y="22518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5392"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1" u="none" strike="noStrike" cap="none" normalizeH="0" baseline="0" dirty="0">
              <a:ln>
                <a:noFill/>
              </a:ln>
              <a:solidFill>
                <a:srgbClr val="000000"/>
              </a:solidFill>
              <a:effectLst/>
              <a:latin typeface="Arial" panose="020B0604020202020204" pitchFamily="34" charset="0"/>
              <a:ea typeface="Yu Gothic Light" panose="020B0300000000000000"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Arial" panose="020B0604020202020204" pitchFamily="34" charset="0"/>
                <a:ea typeface="Yu Gothic Light" panose="020B0300000000000000" pitchFamily="34" charset="-128"/>
                <a:cs typeface="Times New Roman" panose="02020603050405020304" pitchFamily="18" charset="0"/>
              </a:rPr>
              <a:t>Cover Letter for 2025-2026 WV State Survey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0AA7200A-E302-DE5F-1890-3AC049CA9F2F}"/>
              </a:ext>
            </a:extLst>
          </p:cNvPr>
          <p:cNvSpPr>
            <a:spLocks noChangeArrowheads="1"/>
          </p:cNvSpPr>
          <p:nvPr/>
        </p:nvSpPr>
        <p:spPr bwMode="auto">
          <a:xfrm>
            <a:off x="1082565" y="24804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0395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7AAA-2716-B39A-0357-AB5C71A0F14C}"/>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C224CB85-ED33-B93A-EB27-A62EF47FE974}"/>
              </a:ext>
            </a:extLst>
          </p:cNvPr>
          <p:cNvSpPr>
            <a:spLocks noGrp="1"/>
          </p:cNvSpPr>
          <p:nvPr>
            <p:ph idx="1"/>
          </p:nvPr>
        </p:nvSpPr>
        <p:spPr/>
        <p:txBody>
          <a:bodyPr/>
          <a:lstStyle/>
          <a:p>
            <a:pPr lvl="0"/>
            <a:r>
              <a:rPr lang="en-US" dirty="0"/>
              <a:t>Introduce Students to Protocol for Writing Procedures</a:t>
            </a:r>
          </a:p>
          <a:p>
            <a:pPr lvl="1"/>
            <a:r>
              <a:rPr lang="en-US" dirty="0"/>
              <a:t>Review provided procedures for the HSTA statewide survey (9</a:t>
            </a:r>
            <a:r>
              <a:rPr lang="en-US" baseline="30000" dirty="0"/>
              <a:t>th</a:t>
            </a:r>
            <a:r>
              <a:rPr lang="en-US" dirty="0"/>
              <a:t>/10</a:t>
            </a:r>
            <a:r>
              <a:rPr lang="en-US" baseline="30000" dirty="0"/>
              <a:t>th</a:t>
            </a:r>
            <a:r>
              <a:rPr lang="en-US" dirty="0"/>
              <a:t> grade projects)</a:t>
            </a:r>
          </a:p>
          <a:p>
            <a:pPr lvl="1"/>
            <a:r>
              <a:rPr lang="en-US" dirty="0"/>
              <a:t>Review strategies for developing procedures for 11</a:t>
            </a:r>
            <a:r>
              <a:rPr lang="en-US" baseline="30000" dirty="0"/>
              <a:t>th</a:t>
            </a:r>
            <a:r>
              <a:rPr lang="en-US" dirty="0"/>
              <a:t>/12</a:t>
            </a:r>
            <a:r>
              <a:rPr lang="en-US" baseline="30000" dirty="0"/>
              <a:t>th</a:t>
            </a:r>
            <a:r>
              <a:rPr lang="en-US" dirty="0"/>
              <a:t> grade projects</a:t>
            </a:r>
          </a:p>
          <a:p>
            <a:pPr lvl="0"/>
            <a:r>
              <a:rPr lang="en-US" dirty="0"/>
              <a:t>Review Procedures Criteria on Scoring Sheet</a:t>
            </a:r>
          </a:p>
          <a:p>
            <a:pPr lvl="0"/>
            <a:r>
              <a:rPr lang="en-US" dirty="0"/>
              <a:t>Complete HOA #5</a:t>
            </a:r>
          </a:p>
          <a:p>
            <a:endParaRPr lang="en-US" dirty="0"/>
          </a:p>
        </p:txBody>
      </p:sp>
    </p:spTree>
    <p:extLst>
      <p:ext uri="{BB962C8B-B14F-4D97-AF65-F5344CB8AC3E}">
        <p14:creationId xmlns:p14="http://schemas.microsoft.com/office/powerpoint/2010/main" val="3850512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103EC-7E3F-8208-C038-7E33EA3485A4}"/>
              </a:ext>
            </a:extLst>
          </p:cNvPr>
          <p:cNvSpPr>
            <a:spLocks noGrp="1"/>
          </p:cNvSpPr>
          <p:nvPr>
            <p:ph type="title"/>
          </p:nvPr>
        </p:nvSpPr>
        <p:spPr/>
        <p:txBody>
          <a:bodyPr/>
          <a:lstStyle/>
          <a:p>
            <a:r>
              <a:rPr lang="en-US" b="1" i="1" dirty="0"/>
              <a:t>Introduction to Procedures</a:t>
            </a:r>
            <a:br>
              <a:rPr lang="en-US" b="1" i="1" dirty="0"/>
            </a:br>
            <a:endParaRPr lang="en-US" dirty="0"/>
          </a:p>
        </p:txBody>
      </p:sp>
      <p:sp>
        <p:nvSpPr>
          <p:cNvPr id="3" name="Content Placeholder 2">
            <a:extLst>
              <a:ext uri="{FF2B5EF4-FFF2-40B4-BE49-F238E27FC236}">
                <a16:creationId xmlns:a16="http://schemas.microsoft.com/office/drawing/2014/main" id="{C17343F1-ED48-C8D6-3FF7-99AAA6378A61}"/>
              </a:ext>
            </a:extLst>
          </p:cNvPr>
          <p:cNvSpPr>
            <a:spLocks noGrp="1"/>
          </p:cNvSpPr>
          <p:nvPr>
            <p:ph idx="1"/>
          </p:nvPr>
        </p:nvSpPr>
        <p:spPr/>
        <p:txBody>
          <a:bodyPr>
            <a:normAutofit fontScale="85000" lnSpcReduction="20000"/>
          </a:bodyPr>
          <a:lstStyle/>
          <a:p>
            <a:r>
              <a:rPr lang="en-US" dirty="0"/>
              <a:t>Now that students have a solid research question, they will write procedures to explain how they will collect data to test their null hypothesis. When conducting a research project, </a:t>
            </a:r>
            <a:r>
              <a:rPr lang="en-US" b="1" dirty="0"/>
              <a:t>procedures </a:t>
            </a:r>
            <a:r>
              <a:rPr lang="en-US" dirty="0"/>
              <a:t>are the step-by-step instructions that explain exactly how someone will carry out the research project. Procedures can be considered a “recipe” to complete a research project. Procedures need to be clear, detailed, and repeatable. Good research procedures should make it possible for anyone, even someone who has never seen the project before, to repeat the research project and get similar results.</a:t>
            </a:r>
          </a:p>
          <a:p>
            <a:r>
              <a:rPr lang="en-US" dirty="0"/>
              <a:t>For HSTA research projects, the research score sheet includes 11 required items designed to ensure the project’s procedures are clear, detailed, and well-structured. The procedures section is organized into four sections that align with one of the main types of research projects. Students should first identify which project type best matches their project, then carefully review the procedure requirements specific to that project type.</a:t>
            </a:r>
          </a:p>
          <a:p>
            <a:endParaRPr lang="en-US" dirty="0"/>
          </a:p>
        </p:txBody>
      </p:sp>
    </p:spTree>
    <p:extLst>
      <p:ext uri="{BB962C8B-B14F-4D97-AF65-F5344CB8AC3E}">
        <p14:creationId xmlns:p14="http://schemas.microsoft.com/office/powerpoint/2010/main" val="4044833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F0601A00-5233-83FC-6B1E-22A56C29A7F6}"/>
              </a:ext>
            </a:extLst>
          </p:cNvPr>
          <p:cNvGraphicFramePr>
            <a:graphicFrameLocks noGrp="1"/>
          </p:cNvGraphicFramePr>
          <p:nvPr>
            <p:ph idx="1"/>
            <p:extLst>
              <p:ext uri="{D42A27DB-BD31-4B8C-83A1-F6EECF244321}">
                <p14:modId xmlns:p14="http://schemas.microsoft.com/office/powerpoint/2010/main" val="218463918"/>
              </p:ext>
            </p:extLst>
          </p:nvPr>
        </p:nvGraphicFramePr>
        <p:xfrm>
          <a:off x="643467" y="956097"/>
          <a:ext cx="10905066" cy="4945811"/>
        </p:xfrm>
        <a:graphic>
          <a:graphicData uri="http://schemas.openxmlformats.org/drawingml/2006/table">
            <a:tbl>
              <a:tblPr firstRow="1" firstCol="1" bandRow="1"/>
              <a:tblGrid>
                <a:gridCol w="10905066">
                  <a:extLst>
                    <a:ext uri="{9D8B030D-6E8A-4147-A177-3AD203B41FA5}">
                      <a16:colId xmlns:a16="http://schemas.microsoft.com/office/drawing/2014/main" val="939218348"/>
                    </a:ext>
                  </a:extLst>
                </a:gridCol>
              </a:tblGrid>
              <a:tr h="1373637">
                <a:tc>
                  <a:txBody>
                    <a:bodyPr/>
                    <a:lstStyle/>
                    <a:p>
                      <a:pPr marL="0" marR="0" algn="l" fontAlgn="b">
                        <a:lnSpc>
                          <a:spcPct val="107000"/>
                        </a:lnSpc>
                        <a:buNone/>
                      </a:pPr>
                      <a:r>
                        <a:rPr lang="en-US" sz="1600" b="1"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Cross-Sectional/Prevalence Study: </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This type of study examines a population at a specific point in time. </a:t>
                      </a:r>
                      <a:endParaRPr lang="en-US" sz="2500" b="0" i="0" u="none" strike="noStrike">
                        <a:effectLst/>
                        <a:latin typeface="Arial" panose="020B0604020202020204" pitchFamily="34" charset="0"/>
                      </a:endParaRPr>
                    </a:p>
                    <a:p>
                      <a:pPr marL="347472" marR="0" indent="-347472" algn="l" fontAlgn="b">
                        <a:lnSpc>
                          <a:spcPct val="107000"/>
                        </a:lnSpc>
                        <a:buNone/>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If students are 9</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and working on the state survey, have them read over the items below, then read over Procedures for State Survey presented later in this lesson.</a:t>
                      </a:r>
                      <a:endParaRPr lang="en-US" sz="2500" b="0" i="0" u="none" strike="noStrike">
                        <a:effectLst/>
                        <a:latin typeface="Arial" panose="020B0604020202020204" pitchFamily="34" charset="0"/>
                      </a:endParaRPr>
                    </a:p>
                    <a:p>
                      <a:pPr marL="347472" marR="0" indent="-347472" algn="l" fontAlgn="b">
                        <a:lnSpc>
                          <a:spcPct val="107000"/>
                        </a:lnSpc>
                        <a:spcAft>
                          <a:spcPts val="800"/>
                        </a:spcAft>
                        <a:buNone/>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If students are 11</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working on a Cross-Sectional/Prevalence Study, read the items below before they start writing procedures, and read over Procedures Tips for 11</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and 12</a:t>
                      </a:r>
                      <a:r>
                        <a:rPr lang="en-US" sz="16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presented later in this lesson.</a:t>
                      </a:r>
                      <a:endParaRPr lang="en-US" sz="2500" b="0" i="0" u="none" strike="noStrike">
                        <a:effectLst/>
                        <a:latin typeface="Arial" panose="020B0604020202020204" pitchFamily="34" charset="0"/>
                      </a:endParaRPr>
                    </a:p>
                  </a:txBody>
                  <a:tcPr marL="93906" marR="93906" marT="13043" marB="13043" anchor="b">
                    <a:lnL>
                      <a:noFill/>
                    </a:lnL>
                    <a:lnR>
                      <a:noFill/>
                    </a:lnR>
                    <a:lnT>
                      <a:noFill/>
                    </a:lnT>
                    <a:lnB>
                      <a:noFill/>
                    </a:lnB>
                    <a:solidFill>
                      <a:srgbClr val="D9D9D9"/>
                    </a:solidFill>
                  </a:tcPr>
                </a:tc>
                <a:extLst>
                  <a:ext uri="{0D108BD9-81ED-4DB2-BD59-A6C34878D82A}">
                    <a16:rowId xmlns:a16="http://schemas.microsoft.com/office/drawing/2014/main" val="1559173298"/>
                  </a:ext>
                </a:extLst>
              </a:tr>
              <a:tr h="302500">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were numbered </a:t>
                      </a:r>
                      <a:r>
                        <a:rPr lang="en-US" sz="15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the order that each step was completed.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2464603238"/>
                  </a:ext>
                </a:extLst>
              </a:tr>
              <a:tr h="553438">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identified all safety precautions (including how participants' </a:t>
                      </a:r>
                      <a:r>
                        <a:rPr lang="en-US" sz="15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identities</a:t>
                      </a:r>
                      <a:r>
                        <a:rPr lang="en-US" sz="15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will be kept confidential, i.e. CITI training completed).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1638262686"/>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who the study population was.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855411760"/>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what the study population did.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3865095924"/>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how at least 100 participants were recruited.</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2769305009"/>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copy of the measurement tools (i.e. survey/observation sheet).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1537429628"/>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participant cover letter explaining the project.</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2000228356"/>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data collection sheet.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2244870125"/>
                  </a:ext>
                </a:extLst>
              </a:tr>
              <a:tr h="30171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how data was collected.</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2788530869"/>
                  </a:ext>
                </a:extLst>
              </a:tr>
              <a:tr h="302500">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6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how data will be analyzed </a:t>
                      </a:r>
                      <a:r>
                        <a:rPr lang="en-US" sz="15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(i.e. states the name of the statistical test to be used). </a:t>
                      </a:r>
                      <a:endParaRPr lang="en-US" sz="1600" b="0" i="0" u="none" strike="noStrike">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171354502"/>
                  </a:ext>
                </a:extLst>
              </a:tr>
              <a:tr h="301717">
                <a:tc>
                  <a:txBody>
                    <a:bodyPr/>
                    <a:lstStyle/>
                    <a:p>
                      <a:pPr marL="0" marR="0" algn="l" fontAlgn="b">
                        <a:lnSpc>
                          <a:spcPct val="107000"/>
                        </a:lnSpc>
                        <a:buNone/>
                      </a:pPr>
                      <a:r>
                        <a:rPr lang="en-US" sz="16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list of materials used for the project.</a:t>
                      </a:r>
                      <a:endParaRPr lang="en-US" sz="2500" b="0" i="0" u="none" strike="noStrike" dirty="0">
                        <a:effectLst/>
                        <a:latin typeface="Arial" panose="020B0604020202020204" pitchFamily="34" charset="0"/>
                      </a:endParaRPr>
                    </a:p>
                  </a:txBody>
                  <a:tcPr marL="93906" marR="93906" marT="13043" marB="13043" anchor="b">
                    <a:lnL>
                      <a:noFill/>
                    </a:lnL>
                    <a:lnR>
                      <a:noFill/>
                    </a:lnR>
                    <a:lnT>
                      <a:noFill/>
                    </a:lnT>
                    <a:lnB>
                      <a:noFill/>
                    </a:lnB>
                    <a:noFill/>
                  </a:tcPr>
                </a:tc>
                <a:extLst>
                  <a:ext uri="{0D108BD9-81ED-4DB2-BD59-A6C34878D82A}">
                    <a16:rowId xmlns:a16="http://schemas.microsoft.com/office/drawing/2014/main" val="3659604712"/>
                  </a:ext>
                </a:extLst>
              </a:tr>
            </a:tbl>
          </a:graphicData>
        </a:graphic>
      </p:graphicFrame>
    </p:spTree>
    <p:extLst>
      <p:ext uri="{BB962C8B-B14F-4D97-AF65-F5344CB8AC3E}">
        <p14:creationId xmlns:p14="http://schemas.microsoft.com/office/powerpoint/2010/main" val="3655196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367FF100-C60C-A6F1-C869-2BC9D5034677}"/>
              </a:ext>
            </a:extLst>
          </p:cNvPr>
          <p:cNvGraphicFramePr>
            <a:graphicFrameLocks noGrp="1"/>
          </p:cNvGraphicFramePr>
          <p:nvPr>
            <p:ph idx="1"/>
            <p:extLst>
              <p:ext uri="{D42A27DB-BD31-4B8C-83A1-F6EECF244321}">
                <p14:modId xmlns:p14="http://schemas.microsoft.com/office/powerpoint/2010/main" val="1449198573"/>
              </p:ext>
            </p:extLst>
          </p:nvPr>
        </p:nvGraphicFramePr>
        <p:xfrm>
          <a:off x="753651" y="643467"/>
          <a:ext cx="10684698" cy="5571071"/>
        </p:xfrm>
        <a:graphic>
          <a:graphicData uri="http://schemas.openxmlformats.org/drawingml/2006/table">
            <a:tbl>
              <a:tblPr firstRow="1" firstCol="1" bandRow="1">
                <a:noFill/>
                <a:tableStyleId>{5C22544A-7EE6-4342-B048-85BDC9FD1C3A}</a:tableStyleId>
              </a:tblPr>
              <a:tblGrid>
                <a:gridCol w="10684698">
                  <a:extLst>
                    <a:ext uri="{9D8B030D-6E8A-4147-A177-3AD203B41FA5}">
                      <a16:colId xmlns:a16="http://schemas.microsoft.com/office/drawing/2014/main" val="3802370471"/>
                    </a:ext>
                  </a:extLst>
                </a:gridCol>
              </a:tblGrid>
              <a:tr h="838266">
                <a:tc>
                  <a:txBody>
                    <a:bodyPr/>
                    <a:lstStyle/>
                    <a:p>
                      <a:pPr marL="0" marR="0">
                        <a:lnSpc>
                          <a:spcPct val="107000"/>
                        </a:lnSpc>
                        <a:buNone/>
                      </a:pPr>
                      <a:r>
                        <a:rPr lang="en-US" sz="1300" b="1" cap="none" spc="0">
                          <a:solidFill>
                            <a:schemeClr val="tx1"/>
                          </a:solidFill>
                          <a:effectLst/>
                        </a:rPr>
                        <a:t>Intervention: An intervention is a structured program aimed at inducing change within a group. If students are 11</a:t>
                      </a:r>
                      <a:r>
                        <a:rPr lang="en-US" sz="1300" b="1" cap="none" spc="0" baseline="30000">
                          <a:solidFill>
                            <a:schemeClr val="tx1"/>
                          </a:solidFill>
                          <a:effectLst/>
                        </a:rPr>
                        <a:t>th</a:t>
                      </a:r>
                      <a:r>
                        <a:rPr lang="en-US" sz="1300" b="1" cap="none" spc="0">
                          <a:solidFill>
                            <a:schemeClr val="tx1"/>
                          </a:solidFill>
                          <a:effectLst/>
                        </a:rPr>
                        <a:t>/12</a:t>
                      </a:r>
                      <a:r>
                        <a:rPr lang="en-US" sz="1300" b="1" cap="none" spc="0" baseline="30000">
                          <a:solidFill>
                            <a:schemeClr val="tx1"/>
                          </a:solidFill>
                          <a:effectLst/>
                        </a:rPr>
                        <a:t>th</a:t>
                      </a:r>
                      <a:r>
                        <a:rPr lang="en-US" sz="1300" b="1" cap="none" spc="0">
                          <a:solidFill>
                            <a:schemeClr val="tx1"/>
                          </a:solidFill>
                          <a:effectLst/>
                        </a:rPr>
                        <a:t> graders working on a human intervention, read the items below before they start writing procedures, and read over Procedures Tips for 11</a:t>
                      </a:r>
                      <a:r>
                        <a:rPr lang="en-US" sz="1300" b="1" cap="none" spc="0" baseline="30000">
                          <a:solidFill>
                            <a:schemeClr val="tx1"/>
                          </a:solidFill>
                          <a:effectLst/>
                        </a:rPr>
                        <a:t>th</a:t>
                      </a:r>
                      <a:r>
                        <a:rPr lang="en-US" sz="1300" b="1" cap="none" spc="0">
                          <a:solidFill>
                            <a:schemeClr val="tx1"/>
                          </a:solidFill>
                          <a:effectLst/>
                        </a:rPr>
                        <a:t> and 12</a:t>
                      </a:r>
                      <a:r>
                        <a:rPr lang="en-US" sz="1300" b="1" cap="none" spc="0" baseline="30000">
                          <a:solidFill>
                            <a:schemeClr val="tx1"/>
                          </a:solidFill>
                          <a:effectLst/>
                        </a:rPr>
                        <a:t>th</a:t>
                      </a:r>
                      <a:r>
                        <a:rPr lang="en-US" sz="1300" b="1" cap="none" spc="0">
                          <a:solidFill>
                            <a:schemeClr val="tx1"/>
                          </a:solidFill>
                          <a:effectLst/>
                        </a:rPr>
                        <a:t> Graders presented later in this lesson.</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794715536"/>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were numbered </a:t>
                      </a:r>
                      <a:r>
                        <a:rPr lang="en-US" sz="1300" b="1" u="none" strike="noStrike" cap="none" spc="0">
                          <a:solidFill>
                            <a:schemeClr val="tx1"/>
                          </a:solidFill>
                          <a:effectLst/>
                        </a:rPr>
                        <a:t>in the order that each step was completed.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38100" cmpd="sng">
                      <a:noFill/>
                    </a:lnT>
                    <a:lnB w="6350" cap="flat" cmpd="sng" algn="ctr">
                      <a:solidFill>
                        <a:schemeClr val="tx1"/>
                      </a:solidFill>
                      <a:prstDash val="solid"/>
                    </a:lnB>
                    <a:noFill/>
                  </a:tcPr>
                </a:tc>
                <a:extLst>
                  <a:ext uri="{0D108BD9-81ED-4DB2-BD59-A6C34878D82A}">
                    <a16:rowId xmlns:a16="http://schemas.microsoft.com/office/drawing/2014/main" val="1960492976"/>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identified all safety precautions (including how participants' </a:t>
                      </a:r>
                      <a:r>
                        <a:rPr lang="en-US" sz="1300" b="1" u="none" strike="noStrike" cap="none" spc="0">
                          <a:solidFill>
                            <a:schemeClr val="tx1"/>
                          </a:solidFill>
                          <a:effectLst/>
                        </a:rPr>
                        <a:t>identities will be kept confidential, i.e. CITI training completed).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586264563"/>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explained who the study population was.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2551099720"/>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explained details of the intervention.</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44804666"/>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explained how at least 30 participants were recruited.</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1583592533"/>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included a copy of the pre and post measurement tools (Example: Survey/observation sheet).</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41934977"/>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included a participant cover letter explaining the project.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802924964"/>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included data collection sheet.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07423083"/>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explained how the pre and post data was collected.</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12700" cmpd="sng">
                      <a:noFill/>
                      <a:prstDash val="solid"/>
                    </a:lnT>
                    <a:lnB w="6350" cap="flat" cmpd="sng" algn="ctr">
                      <a:solidFill>
                        <a:schemeClr val="tx1"/>
                      </a:solidFill>
                      <a:prstDash val="solid"/>
                    </a:lnB>
                    <a:noFill/>
                  </a:tcPr>
                </a:tc>
                <a:extLst>
                  <a:ext uri="{0D108BD9-81ED-4DB2-BD59-A6C34878D82A}">
                    <a16:rowId xmlns:a16="http://schemas.microsoft.com/office/drawing/2014/main" val="1215642153"/>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included how data will be analyzed </a:t>
                      </a:r>
                      <a:r>
                        <a:rPr lang="en-US" sz="1300" b="1" u="none" strike="noStrike" cap="none" spc="0">
                          <a:solidFill>
                            <a:schemeClr val="tx1"/>
                          </a:solidFill>
                          <a:effectLst/>
                        </a:rPr>
                        <a:t>(i.e. states the name of the statistical test to be used). </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635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764424632"/>
                  </a:ext>
                </a:extLst>
              </a:tr>
              <a:tr h="430255">
                <a:tc>
                  <a:txBody>
                    <a:bodyPr/>
                    <a:lstStyle/>
                    <a:p>
                      <a:pPr marL="342900" marR="0" lvl="0" indent="-342900">
                        <a:lnSpc>
                          <a:spcPct val="107000"/>
                        </a:lnSpc>
                        <a:spcAft>
                          <a:spcPts val="800"/>
                        </a:spcAft>
                        <a:buFont typeface="Symbol" pitchFamily="2" charset="2"/>
                        <a:buChar char=""/>
                      </a:pPr>
                      <a:r>
                        <a:rPr lang="en-US" sz="1300" b="1" cap="none" spc="0">
                          <a:solidFill>
                            <a:schemeClr val="tx1"/>
                          </a:solidFill>
                          <a:effectLst/>
                        </a:rPr>
                        <a:t>Procedures included a list of materials used for the project.</a:t>
                      </a:r>
                      <a:endParaRPr lang="en-US" sz="1300" b="1" cap="none" spc="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57198" marT="22879" marB="171593"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534693389"/>
                  </a:ext>
                </a:extLst>
              </a:tr>
            </a:tbl>
          </a:graphicData>
        </a:graphic>
      </p:graphicFrame>
    </p:spTree>
    <p:extLst>
      <p:ext uri="{BB962C8B-B14F-4D97-AF65-F5344CB8AC3E}">
        <p14:creationId xmlns:p14="http://schemas.microsoft.com/office/powerpoint/2010/main" val="1909086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A5999A7-1CAD-2080-D6EE-968BFF7B1B19}"/>
              </a:ext>
            </a:extLst>
          </p:cNvPr>
          <p:cNvGraphicFramePr>
            <a:graphicFrameLocks noGrp="1"/>
          </p:cNvGraphicFramePr>
          <p:nvPr>
            <p:ph idx="1"/>
            <p:extLst>
              <p:ext uri="{D42A27DB-BD31-4B8C-83A1-F6EECF244321}">
                <p14:modId xmlns:p14="http://schemas.microsoft.com/office/powerpoint/2010/main" val="3954732800"/>
              </p:ext>
            </p:extLst>
          </p:nvPr>
        </p:nvGraphicFramePr>
        <p:xfrm>
          <a:off x="1049565" y="643467"/>
          <a:ext cx="10092871" cy="5571073"/>
        </p:xfrm>
        <a:graphic>
          <a:graphicData uri="http://schemas.openxmlformats.org/drawingml/2006/table">
            <a:tbl>
              <a:tblPr firstRow="1" firstCol="1" bandRow="1"/>
              <a:tblGrid>
                <a:gridCol w="10092871">
                  <a:extLst>
                    <a:ext uri="{9D8B030D-6E8A-4147-A177-3AD203B41FA5}">
                      <a16:colId xmlns:a16="http://schemas.microsoft.com/office/drawing/2014/main" val="3528774363"/>
                    </a:ext>
                  </a:extLst>
                </a:gridCol>
              </a:tblGrid>
              <a:tr h="1245436">
                <a:tc>
                  <a:txBody>
                    <a:bodyPr/>
                    <a:lstStyle/>
                    <a:p>
                      <a:pPr marL="0" marR="0" algn="l" fontAlgn="b">
                        <a:lnSpc>
                          <a:spcPct val="107000"/>
                        </a:lnSpc>
                        <a:buNone/>
                      </a:pPr>
                      <a:r>
                        <a:rPr lang="en-US" sz="1900" b="1"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Human Experiment:</a:t>
                      </a:r>
                      <a:r>
                        <a:rPr lang="en-US" sz="1700" b="1" i="0" u="none" strike="noStrike">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This involves conducting experiments with human participants to observe effects. If students are 11</a:t>
                      </a:r>
                      <a:r>
                        <a:rPr lang="en-US" sz="19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a:t>
                      </a:r>
                      <a:r>
                        <a:rPr lang="en-US" sz="19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working on a human experiment, read the items below before they start writing procedures, and read over Procedures Tips for 11</a:t>
                      </a:r>
                      <a:r>
                        <a:rPr lang="en-US" sz="19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and 12</a:t>
                      </a:r>
                      <a:r>
                        <a:rPr lang="en-US" sz="19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presented later in this lesson.</a:t>
                      </a:r>
                      <a:endParaRPr lang="en-US" sz="2800" b="0" i="0" u="none" strike="noStrike">
                        <a:effectLst/>
                        <a:latin typeface="Arial" panose="020B0604020202020204" pitchFamily="34" charset="0"/>
                      </a:endParaRPr>
                    </a:p>
                  </a:txBody>
                  <a:tcPr marL="105778" marR="105778" marT="14691" marB="14691" anchor="b">
                    <a:lnL>
                      <a:noFill/>
                    </a:lnL>
                    <a:lnR>
                      <a:noFill/>
                    </a:lnR>
                    <a:lnT>
                      <a:noFill/>
                    </a:lnT>
                    <a:lnB>
                      <a:noFill/>
                    </a:lnB>
                    <a:solidFill>
                      <a:srgbClr val="D9D9D9"/>
                    </a:solidFill>
                  </a:tcPr>
                </a:tc>
                <a:extLst>
                  <a:ext uri="{0D108BD9-81ED-4DB2-BD59-A6C34878D82A}">
                    <a16:rowId xmlns:a16="http://schemas.microsoft.com/office/drawing/2014/main" val="732193263"/>
                  </a:ext>
                </a:extLst>
              </a:tr>
              <a:tr h="340743">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were numbered </a:t>
                      </a:r>
                      <a:r>
                        <a:rPr lang="en-US" sz="17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the order that each step was completed.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4086992806"/>
                  </a:ext>
                </a:extLst>
              </a:tr>
              <a:tr h="623405">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identified all safety precautions (including how participants' </a:t>
                      </a:r>
                      <a:r>
                        <a:rPr lang="en-US" sz="17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identities</a:t>
                      </a:r>
                      <a:r>
                        <a:rPr lang="en-US" sz="17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will be kept confidential, i.e. CITI training completed).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1235126047"/>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who the study population was.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1151214362"/>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what the study population did.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872428709"/>
                  </a:ext>
                </a:extLst>
              </a:tr>
              <a:tr h="641719">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how at least 30 participants were recruited for EACH group (experimental and control).</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2313559630"/>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copy of the measurement tools (Example: Survey/observation sheet).</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2772806302"/>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participant cover letter explaining the project.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1754867430"/>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data collection sheet.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254304949"/>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how data was collected.</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362228838"/>
                  </a:ext>
                </a:extLst>
              </a:tr>
              <a:tr h="340743">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how data will be analyzed </a:t>
                      </a:r>
                      <a:r>
                        <a:rPr lang="en-US" sz="17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(i.e. states the name of the statistical test to be used).</a:t>
                      </a:r>
                      <a:r>
                        <a:rPr lang="en-US" sz="17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900" b="0" i="0" u="none" strike="noStrike">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92796411"/>
                  </a:ext>
                </a:extLst>
              </a:tr>
              <a:tr h="33986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9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list of materials used for the project.</a:t>
                      </a:r>
                      <a:endParaRPr lang="en-US" sz="1900" b="0" i="0" u="none" strike="noStrike" dirty="0">
                        <a:effectLst/>
                        <a:latin typeface="Arial" panose="020B0604020202020204" pitchFamily="34" charset="0"/>
                      </a:endParaRPr>
                    </a:p>
                  </a:txBody>
                  <a:tcPr marL="105778" marR="105778" marT="14691" marB="14691" anchor="b">
                    <a:lnL>
                      <a:noFill/>
                    </a:lnL>
                    <a:lnR>
                      <a:noFill/>
                    </a:lnR>
                    <a:lnT>
                      <a:noFill/>
                    </a:lnT>
                    <a:lnB>
                      <a:noFill/>
                    </a:lnB>
                    <a:noFill/>
                  </a:tcPr>
                </a:tc>
                <a:extLst>
                  <a:ext uri="{0D108BD9-81ED-4DB2-BD59-A6C34878D82A}">
                    <a16:rowId xmlns:a16="http://schemas.microsoft.com/office/drawing/2014/main" val="646898052"/>
                  </a:ext>
                </a:extLst>
              </a:tr>
            </a:tbl>
          </a:graphicData>
        </a:graphic>
      </p:graphicFrame>
    </p:spTree>
    <p:extLst>
      <p:ext uri="{BB962C8B-B14F-4D97-AF65-F5344CB8AC3E}">
        <p14:creationId xmlns:p14="http://schemas.microsoft.com/office/powerpoint/2010/main" val="3840337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F4C49C7D-FCD1-4FEE-2A50-C19F2BCE4F6E}"/>
              </a:ext>
            </a:extLst>
          </p:cNvPr>
          <p:cNvGraphicFramePr>
            <a:graphicFrameLocks noGrp="1"/>
          </p:cNvGraphicFramePr>
          <p:nvPr>
            <p:ph idx="1"/>
            <p:extLst>
              <p:ext uri="{D42A27DB-BD31-4B8C-83A1-F6EECF244321}">
                <p14:modId xmlns:p14="http://schemas.microsoft.com/office/powerpoint/2010/main" val="3364869476"/>
              </p:ext>
            </p:extLst>
          </p:nvPr>
        </p:nvGraphicFramePr>
        <p:xfrm>
          <a:off x="1120477" y="1411500"/>
          <a:ext cx="9951041" cy="4028856"/>
        </p:xfrm>
        <a:graphic>
          <a:graphicData uri="http://schemas.openxmlformats.org/drawingml/2006/table">
            <a:tbl>
              <a:tblPr firstRow="1" firstCol="1" bandRow="1"/>
              <a:tblGrid>
                <a:gridCol w="9951041">
                  <a:extLst>
                    <a:ext uri="{9D8B030D-6E8A-4147-A177-3AD203B41FA5}">
                      <a16:colId xmlns:a16="http://schemas.microsoft.com/office/drawing/2014/main" val="303856808"/>
                    </a:ext>
                  </a:extLst>
                </a:gridCol>
              </a:tblGrid>
              <a:tr h="762494">
                <a:tc>
                  <a:txBody>
                    <a:bodyPr/>
                    <a:lstStyle/>
                    <a:p>
                      <a:pPr marL="0" marR="0" algn="l" fontAlgn="b">
                        <a:lnSpc>
                          <a:spcPct val="107000"/>
                        </a:lnSpc>
                        <a:buNone/>
                      </a:pPr>
                      <a:r>
                        <a:rPr lang="en-US" sz="1500" b="1"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Non-Human Experiment: </a:t>
                      </a: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This refers to traditional science experiments that test hypotheses using non-human subjects. If students are 11</a:t>
                      </a:r>
                      <a:r>
                        <a:rPr lang="en-US" sz="15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a:t>
                      </a:r>
                      <a:r>
                        <a:rPr lang="en-US" sz="15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working on a non-human experiment, read the items below before they start writing procedures, and read over Procedures Tips for 11</a:t>
                      </a:r>
                      <a:r>
                        <a:rPr lang="en-US" sz="15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and 12</a:t>
                      </a:r>
                      <a:r>
                        <a:rPr lang="en-US" sz="1500" b="0" i="0" u="none" strike="noStrike" baseline="30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a:t>
                      </a: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Graders presented later in this lesson.</a:t>
                      </a:r>
                      <a:endParaRPr lang="en-US" sz="2200" b="0" i="0" u="none" strike="noStrike">
                        <a:effectLst/>
                        <a:latin typeface="Arial" panose="020B0604020202020204" pitchFamily="34" charset="0"/>
                      </a:endParaRPr>
                    </a:p>
                  </a:txBody>
                  <a:tcPr marL="85478" marR="85478" marT="11872" marB="11872" anchor="b">
                    <a:lnL>
                      <a:noFill/>
                    </a:lnL>
                    <a:lnR>
                      <a:noFill/>
                    </a:lnR>
                    <a:lnT>
                      <a:noFill/>
                    </a:lnT>
                    <a:lnB>
                      <a:noFill/>
                    </a:lnB>
                    <a:solidFill>
                      <a:srgbClr val="D9D9D9"/>
                    </a:solidFill>
                  </a:tcPr>
                </a:tc>
                <a:extLst>
                  <a:ext uri="{0D108BD9-81ED-4DB2-BD59-A6C34878D82A}">
                    <a16:rowId xmlns:a16="http://schemas.microsoft.com/office/drawing/2014/main" val="2053590997"/>
                  </a:ext>
                </a:extLst>
              </a:tr>
              <a:tr h="275350">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were numbered </a:t>
                      </a:r>
                      <a:r>
                        <a:rPr lang="en-US" sz="14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the order that each step was completed. </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4181738485"/>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identified all safety precautions (i.e. completely lab safety training). </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2517130921"/>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what plant, natural resource, invertebrate (other) the project was experimenting with.</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453635073"/>
                  </a:ext>
                </a:extLst>
              </a:tr>
              <a:tr h="518566">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details of the experimental environment and/or change in environment (if you have more than one experimental group explain differences among all groups).</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898280578"/>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control group.</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4042023313"/>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a list of materials used for the project.</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889304560"/>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that there were at least 5 replications per experimental group.</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688617211"/>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data collection sheet.</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412081314"/>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explained how data was collected.</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4023912406"/>
                  </a:ext>
                </a:extLst>
              </a:tr>
              <a:tr h="275350">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included how data will be analyzed </a:t>
                      </a:r>
                      <a:r>
                        <a:rPr lang="en-US" sz="14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(i.e. states the name of the statistical test to be used).</a:t>
                      </a:r>
                      <a:endParaRPr lang="en-US" sz="1500" b="0" i="0" u="none" strike="noStrike">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120964294"/>
                  </a:ext>
                </a:extLst>
              </a:tr>
              <a:tr h="2746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5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Procedures provided a clear description of the project.</a:t>
                      </a:r>
                      <a:endParaRPr lang="en-US" sz="1500" b="0" i="0" u="none" strike="noStrike" dirty="0">
                        <a:effectLst/>
                        <a:latin typeface="Arial" panose="020B0604020202020204" pitchFamily="34" charset="0"/>
                      </a:endParaRPr>
                    </a:p>
                  </a:txBody>
                  <a:tcPr marL="85478" marR="85478" marT="11872" marB="11872" anchor="b">
                    <a:lnL>
                      <a:noFill/>
                    </a:lnL>
                    <a:lnR>
                      <a:noFill/>
                    </a:lnR>
                    <a:lnT>
                      <a:noFill/>
                    </a:lnT>
                    <a:lnB>
                      <a:noFill/>
                    </a:lnB>
                    <a:noFill/>
                  </a:tcPr>
                </a:tc>
                <a:extLst>
                  <a:ext uri="{0D108BD9-81ED-4DB2-BD59-A6C34878D82A}">
                    <a16:rowId xmlns:a16="http://schemas.microsoft.com/office/drawing/2014/main" val="701214345"/>
                  </a:ext>
                </a:extLst>
              </a:tr>
            </a:tbl>
          </a:graphicData>
        </a:graphic>
      </p:graphicFrame>
    </p:spTree>
    <p:extLst>
      <p:ext uri="{BB962C8B-B14F-4D97-AF65-F5344CB8AC3E}">
        <p14:creationId xmlns:p14="http://schemas.microsoft.com/office/powerpoint/2010/main" val="16575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407A1-114C-C530-8ADF-43CB9AB8C507}"/>
              </a:ext>
            </a:extLst>
          </p:cNvPr>
          <p:cNvSpPr>
            <a:spLocks noGrp="1"/>
          </p:cNvSpPr>
          <p:nvPr>
            <p:ph type="title"/>
          </p:nvPr>
        </p:nvSpPr>
        <p:spPr/>
        <p:txBody>
          <a:bodyPr/>
          <a:lstStyle/>
          <a:p>
            <a:r>
              <a:rPr lang="en-US" b="1" i="1" dirty="0"/>
              <a:t>HOA #5: Procedures Part 1</a:t>
            </a:r>
            <a:br>
              <a:rPr lang="en-US" b="1" i="1" dirty="0"/>
            </a:br>
            <a:endParaRPr lang="en-US" dirty="0"/>
          </a:p>
        </p:txBody>
      </p:sp>
      <p:sp>
        <p:nvSpPr>
          <p:cNvPr id="3" name="Content Placeholder 2">
            <a:extLst>
              <a:ext uri="{FF2B5EF4-FFF2-40B4-BE49-F238E27FC236}">
                <a16:creationId xmlns:a16="http://schemas.microsoft.com/office/drawing/2014/main" id="{FD5D7D42-5477-268E-6B6F-60769C88B1B7}"/>
              </a:ext>
            </a:extLst>
          </p:cNvPr>
          <p:cNvSpPr>
            <a:spLocks noGrp="1"/>
          </p:cNvSpPr>
          <p:nvPr>
            <p:ph idx="1"/>
          </p:nvPr>
        </p:nvSpPr>
        <p:spPr/>
        <p:txBody>
          <a:bodyPr>
            <a:normAutofit fontScale="85000" lnSpcReduction="20000"/>
          </a:bodyPr>
          <a:lstStyle/>
          <a:p>
            <a:r>
              <a:rPr lang="en-US" dirty="0"/>
              <a:t>This HOA is designed for students to practice writing clear procedures. Students will choose a topic, create a structure or item, and then write step-by-step instructions for how to build or complete it. In the next club meeting, students will exchange their written procedures with another group, who will follow the instructions to create the same structure or item. Afterward, the groups will compare their results, discussing any differences and how the procedures could be improved for clarity and accuracy.</a:t>
            </a:r>
          </a:p>
          <a:p>
            <a:pPr marL="0" indent="0">
              <a:buNone/>
            </a:pPr>
            <a:endParaRPr lang="en-US" dirty="0"/>
          </a:p>
          <a:p>
            <a:pPr marL="0" indent="0">
              <a:buNone/>
            </a:pPr>
            <a:r>
              <a:rPr lang="en-US" dirty="0"/>
              <a:t>Example topics: </a:t>
            </a:r>
          </a:p>
          <a:p>
            <a:pPr lvl="0"/>
            <a:r>
              <a:rPr lang="en-US" dirty="0"/>
              <a:t>Paper Snowflake or Airplane </a:t>
            </a:r>
          </a:p>
          <a:p>
            <a:pPr lvl="0"/>
            <a:r>
              <a:rPr lang="en-US" dirty="0"/>
              <a:t>Spaghetti and Marshmallow Christmas Tree Challenge </a:t>
            </a:r>
          </a:p>
          <a:p>
            <a:pPr lvl="0"/>
            <a:r>
              <a:rPr lang="en-US" dirty="0"/>
              <a:t>Gift Wrapping</a:t>
            </a:r>
          </a:p>
          <a:p>
            <a:pPr lvl="0"/>
            <a:r>
              <a:rPr lang="en-US" dirty="0"/>
              <a:t>Gingerbread House</a:t>
            </a:r>
          </a:p>
          <a:p>
            <a:endParaRPr lang="en-US" dirty="0"/>
          </a:p>
        </p:txBody>
      </p:sp>
    </p:spTree>
    <p:extLst>
      <p:ext uri="{BB962C8B-B14F-4D97-AF65-F5344CB8AC3E}">
        <p14:creationId xmlns:p14="http://schemas.microsoft.com/office/powerpoint/2010/main" val="3296516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091B4-26C0-D0C9-29B0-AEE1A439817E}"/>
              </a:ext>
            </a:extLst>
          </p:cNvPr>
          <p:cNvSpPr>
            <a:spLocks noGrp="1"/>
          </p:cNvSpPr>
          <p:nvPr>
            <p:ph type="title"/>
          </p:nvPr>
        </p:nvSpPr>
        <p:spPr/>
        <p:txBody>
          <a:bodyPr/>
          <a:lstStyle/>
          <a:p>
            <a:r>
              <a:rPr lang="en-US" b="1" i="1" dirty="0"/>
              <a:t>Procedures for State Survey </a:t>
            </a:r>
            <a:br>
              <a:rPr lang="en-US" b="1" i="1" dirty="0"/>
            </a:br>
            <a:endParaRPr lang="en-US" dirty="0"/>
          </a:p>
        </p:txBody>
      </p:sp>
      <p:sp>
        <p:nvSpPr>
          <p:cNvPr id="3" name="Content Placeholder 2">
            <a:extLst>
              <a:ext uri="{FF2B5EF4-FFF2-40B4-BE49-F238E27FC236}">
                <a16:creationId xmlns:a16="http://schemas.microsoft.com/office/drawing/2014/main" id="{BC3BCC3F-1E1A-A443-6B60-C43E76DC8D45}"/>
              </a:ext>
            </a:extLst>
          </p:cNvPr>
          <p:cNvSpPr>
            <a:spLocks noGrp="1"/>
          </p:cNvSpPr>
          <p:nvPr>
            <p:ph idx="1"/>
          </p:nvPr>
        </p:nvSpPr>
        <p:spPr/>
        <p:txBody>
          <a:bodyPr/>
          <a:lstStyle/>
          <a:p>
            <a:r>
              <a:rPr lang="en-US" dirty="0"/>
              <a:t>For 9th and 10th grade projects, please follow the procedures outlined below. These are the same procedures we discussed in Lesson #. We provide these procedures for all State Surveys to help you, as a student researcher, learn how to write and follow directions effectively.</a:t>
            </a:r>
          </a:p>
          <a:p>
            <a:r>
              <a:rPr lang="en-US" dirty="0"/>
              <a:t>On your procedure slide, begin by copying down these procedures. Be sure to make any necessary edits and put a personal spin on the procedures. The words in green are guide words that you need to use and adjust as needed.</a:t>
            </a:r>
          </a:p>
          <a:p>
            <a:endParaRPr lang="en-US" dirty="0"/>
          </a:p>
        </p:txBody>
      </p:sp>
    </p:spTree>
    <p:extLst>
      <p:ext uri="{BB962C8B-B14F-4D97-AF65-F5344CB8AC3E}">
        <p14:creationId xmlns:p14="http://schemas.microsoft.com/office/powerpoint/2010/main" val="3388922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1690</Words>
  <Application>Microsoft Office PowerPoint</Application>
  <PresentationFormat>Widescreen</PresentationFormat>
  <Paragraphs>88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Calibri</vt:lpstr>
      <vt:lpstr>Symbol</vt:lpstr>
      <vt:lpstr>Times New Roman</vt:lpstr>
      <vt:lpstr>Office Theme</vt:lpstr>
      <vt:lpstr>Lesson 11: Procedures   Summary: Students will work on their procedures.</vt:lpstr>
      <vt:lpstr>Objectives</vt:lpstr>
      <vt:lpstr>Introduction to Procedures </vt:lpstr>
      <vt:lpstr>PowerPoint Presentation</vt:lpstr>
      <vt:lpstr>PowerPoint Presentation</vt:lpstr>
      <vt:lpstr>PowerPoint Presentation</vt:lpstr>
      <vt:lpstr>PowerPoint Presentation</vt:lpstr>
      <vt:lpstr>HOA #5: Procedures Part 1 </vt:lpstr>
      <vt:lpstr>Procedures for State Survey  </vt:lpstr>
      <vt:lpstr>The procedures below are for 9th and 10th-grade projects. Words in green need to be edited by students. Walk through the procedures with students, use the words in Red as a guide. </vt:lpstr>
      <vt:lpstr>QR Code and Link for the 2025-2026 WV State Survey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11: Procedures   Summary: Students will work on their procedures.</dc:title>
  <dc:creator>Kuhn, Summer</dc:creator>
  <cp:lastModifiedBy>Cottrell, Mary</cp:lastModifiedBy>
  <cp:revision>1</cp:revision>
  <dcterms:created xsi:type="dcterms:W3CDTF">2025-08-20T16:47:41Z</dcterms:created>
  <dcterms:modified xsi:type="dcterms:W3CDTF">2025-08-21T03:31:46Z</dcterms:modified>
</cp:coreProperties>
</file>