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7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A32B-74FE-7922-1A63-B91DB5BAC1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C333CA-3C45-2440-5218-937420DE61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FABBB0-79FE-F7BB-5D2C-106A43DDDA95}"/>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C4EFC754-21CD-7ED1-055A-1735E2AF5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0C5C3-B816-2281-569A-B91511A98C53}"/>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350929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9554-041B-F788-BB15-EACB4C54D2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45C6B-0641-BFC4-1988-EBE77BDDE1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B01064-3278-933E-0FDC-FA3DA04FD61C}"/>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9C526715-618F-D766-2507-685E912D54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E7F5B-E1F5-0A8B-8B55-F73542B7B6B1}"/>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333862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57ABB8-28A8-1721-4900-FB47BA2C9C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C19969-F163-8C8D-0084-22913121F8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32BFC-F1E9-6D07-2803-3D14793C9FA7}"/>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18A133B0-A50E-8677-4B0A-557246519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142FD9-303D-4D9E-6A2B-67AA0C97CC4E}"/>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3756473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DBE9-14CF-4752-B501-08684659C1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13CFC8-4ADA-4AF9-901C-53E3AB01B0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EC6736-2D15-BC8D-BC7B-908C92237238}"/>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020E2B8F-3F55-0E80-B69B-0F19DE7A3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7837D-02BE-0474-7189-3E845518827B}"/>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30924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E13D-23BC-B4F3-A047-7E605F8CBF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3AD125-384A-BF9E-52D0-D4654CA71A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D9226C-2E52-E48D-A11A-B48E3618D2EA}"/>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6FBCF346-B0B3-8055-778C-4AF58CA98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EB76E-9C36-CDEE-E03D-904AB4E3D0E5}"/>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427402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62825-3A4C-6192-241B-9DE17D96BA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CC065C-59D5-1393-452D-751683D4C5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25BE4D-232B-FCA5-FFCF-0A4BEC1859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1158E6-8852-E514-D6D9-28C9F9358832}"/>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6" name="Footer Placeholder 5">
            <a:extLst>
              <a:ext uri="{FF2B5EF4-FFF2-40B4-BE49-F238E27FC236}">
                <a16:creationId xmlns:a16="http://schemas.microsoft.com/office/drawing/2014/main" id="{AE0F6A73-8281-EB7A-280F-8CB3BC00B3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A6132-010B-8DA7-0A72-E99630E2DE87}"/>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95670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6429-FA6B-5439-CAF7-A53513AA6D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1852F5-06AB-1BBA-AB08-BF8A2722F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500F0F-C522-AB92-7602-B696B160A7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324893-7D20-DEBE-8E23-5C988AAB5D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5567E6-FD59-AE87-8DF4-1D361F7771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EFECC0-DACA-6154-BBE8-5B9B4DF94FB6}"/>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8" name="Footer Placeholder 7">
            <a:extLst>
              <a:ext uri="{FF2B5EF4-FFF2-40B4-BE49-F238E27FC236}">
                <a16:creationId xmlns:a16="http://schemas.microsoft.com/office/drawing/2014/main" id="{E3759129-07D1-C657-AA2C-B610CDA78C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523110-B056-EBDB-821F-49EE21DAC347}"/>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345622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36EE-F0E0-1400-06D2-9DD37866EE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CCBE31-4F4F-6A03-97D4-1CCBA2E95A50}"/>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4" name="Footer Placeholder 3">
            <a:extLst>
              <a:ext uri="{FF2B5EF4-FFF2-40B4-BE49-F238E27FC236}">
                <a16:creationId xmlns:a16="http://schemas.microsoft.com/office/drawing/2014/main" id="{04CAA835-9B36-2066-C55F-FEF7E53F01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90C831-63BC-5238-6790-81BD5D6504F1}"/>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200129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EEA0CB-06C2-0D0D-DA88-82BEE8B25ED9}"/>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3" name="Footer Placeholder 2">
            <a:extLst>
              <a:ext uri="{FF2B5EF4-FFF2-40B4-BE49-F238E27FC236}">
                <a16:creationId xmlns:a16="http://schemas.microsoft.com/office/drawing/2014/main" id="{7083E28C-6711-FBEA-965A-910DC6498D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8A09DC-7FA7-4404-2C48-63CD91A62905}"/>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179469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C8C8-2A9C-8CB0-E3D5-21322C3147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8B991B-1F13-A95A-98C0-BC27493C51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67476-AC84-85CA-B6ED-879803CE7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2C35ED-F9B3-A74C-EA8E-3CA26600A734}"/>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6" name="Footer Placeholder 5">
            <a:extLst>
              <a:ext uri="{FF2B5EF4-FFF2-40B4-BE49-F238E27FC236}">
                <a16:creationId xmlns:a16="http://schemas.microsoft.com/office/drawing/2014/main" id="{C85DCB05-E149-09B5-7041-A0084F6587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A2A8EA-62A7-3832-F229-44171116C9EF}"/>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103227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85FE-8435-D58B-5AF7-0D46882C0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214189-17EC-CD10-BC8A-154E9A629B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CBB456-8B2A-EADE-2E9E-2B2109F7D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341ACD-69CE-7BC3-B248-BA1FA837F569}"/>
              </a:ext>
            </a:extLst>
          </p:cNvPr>
          <p:cNvSpPr>
            <a:spLocks noGrp="1"/>
          </p:cNvSpPr>
          <p:nvPr>
            <p:ph type="dt" sz="half" idx="10"/>
          </p:nvPr>
        </p:nvSpPr>
        <p:spPr/>
        <p:txBody>
          <a:bodyPr/>
          <a:lstStyle/>
          <a:p>
            <a:fld id="{F93B01B6-721A-E746-A712-7CADB57CA6C7}" type="datetimeFigureOut">
              <a:rPr lang="en-US" smtClean="0"/>
              <a:t>8/20/2025</a:t>
            </a:fld>
            <a:endParaRPr lang="en-US"/>
          </a:p>
        </p:txBody>
      </p:sp>
      <p:sp>
        <p:nvSpPr>
          <p:cNvPr id="6" name="Footer Placeholder 5">
            <a:extLst>
              <a:ext uri="{FF2B5EF4-FFF2-40B4-BE49-F238E27FC236}">
                <a16:creationId xmlns:a16="http://schemas.microsoft.com/office/drawing/2014/main" id="{32EA0661-19E7-6F55-9C3B-DFC69E67F0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23D2D6-407B-2856-AC36-6B14D35A5702}"/>
              </a:ext>
            </a:extLst>
          </p:cNvPr>
          <p:cNvSpPr>
            <a:spLocks noGrp="1"/>
          </p:cNvSpPr>
          <p:nvPr>
            <p:ph type="sldNum" sz="quarter" idx="12"/>
          </p:nvPr>
        </p:nvSpPr>
        <p:spPr/>
        <p:txBody>
          <a:bodyPr/>
          <a:lstStyle/>
          <a:p>
            <a:fld id="{6106451E-0F0C-C74F-9EC3-262AAE3E7583}" type="slidenum">
              <a:rPr lang="en-US" smtClean="0"/>
              <a:t>‹#›</a:t>
            </a:fld>
            <a:endParaRPr lang="en-US"/>
          </a:p>
        </p:txBody>
      </p:sp>
    </p:spTree>
    <p:extLst>
      <p:ext uri="{BB962C8B-B14F-4D97-AF65-F5344CB8AC3E}">
        <p14:creationId xmlns:p14="http://schemas.microsoft.com/office/powerpoint/2010/main" val="275364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18CA8C-61B9-7E0E-6833-BEA36027C2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1869DF-0070-B902-098A-DA910D5B1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E54494-EB7F-FCC6-7345-1E27F8B411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93B01B6-721A-E746-A712-7CADB57CA6C7}" type="datetimeFigureOut">
              <a:rPr lang="en-US" smtClean="0"/>
              <a:t>8/20/2025</a:t>
            </a:fld>
            <a:endParaRPr lang="en-US"/>
          </a:p>
        </p:txBody>
      </p:sp>
      <p:sp>
        <p:nvSpPr>
          <p:cNvPr id="5" name="Footer Placeholder 4">
            <a:extLst>
              <a:ext uri="{FF2B5EF4-FFF2-40B4-BE49-F238E27FC236}">
                <a16:creationId xmlns:a16="http://schemas.microsoft.com/office/drawing/2014/main" id="{C4D1BB33-19BB-AA2B-8D8D-7148F3A0A3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D45E158-78E3-E85B-5133-5061BDA6D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106451E-0F0C-C74F-9EC3-262AAE3E7583}" type="slidenum">
              <a:rPr lang="en-US" smtClean="0"/>
              <a:t>‹#›</a:t>
            </a:fld>
            <a:endParaRPr lang="en-US"/>
          </a:p>
        </p:txBody>
      </p:sp>
    </p:spTree>
    <p:extLst>
      <p:ext uri="{BB962C8B-B14F-4D97-AF65-F5344CB8AC3E}">
        <p14:creationId xmlns:p14="http://schemas.microsoft.com/office/powerpoint/2010/main" val="2619728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4DA7-27B3-C329-3584-6BFAF1D62F68}"/>
              </a:ext>
            </a:extLst>
          </p:cNvPr>
          <p:cNvSpPr>
            <a:spLocks noGrp="1"/>
          </p:cNvSpPr>
          <p:nvPr>
            <p:ph type="ctrTitle"/>
          </p:nvPr>
        </p:nvSpPr>
        <p:spPr/>
        <p:txBody>
          <a:bodyPr>
            <a:normAutofit/>
          </a:bodyPr>
          <a:lstStyle/>
          <a:p>
            <a:r>
              <a:rPr lang="en-US" sz="3000" b="1" u="sng" dirty="0"/>
              <a:t>Lesson 6: Research Question and Variables</a:t>
            </a:r>
            <a:br>
              <a:rPr lang="en-US" sz="3000" b="1" u="sng" dirty="0"/>
            </a:br>
            <a:r>
              <a:rPr lang="en-US" sz="3000" i="1" dirty="0"/>
              <a:t> </a:t>
            </a:r>
            <a:br>
              <a:rPr lang="en-US" sz="3000" dirty="0"/>
            </a:br>
            <a:r>
              <a:rPr lang="en-US" sz="3000" i="1" dirty="0"/>
              <a:t>Summary</a:t>
            </a:r>
            <a:r>
              <a:rPr lang="en-US" sz="3000" dirty="0"/>
              <a:t>: Students will edit their research question and complete their variables slide. </a:t>
            </a:r>
            <a:br>
              <a:rPr lang="en-US" sz="3000" dirty="0"/>
            </a:br>
            <a:endParaRPr lang="en-US" sz="3000" dirty="0"/>
          </a:p>
        </p:txBody>
      </p:sp>
      <p:sp>
        <p:nvSpPr>
          <p:cNvPr id="3" name="Subtitle 2">
            <a:extLst>
              <a:ext uri="{FF2B5EF4-FFF2-40B4-BE49-F238E27FC236}">
                <a16:creationId xmlns:a16="http://schemas.microsoft.com/office/drawing/2014/main" id="{667A378D-3F62-7D45-1856-5CD989B9A1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2224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E7339-5507-AABE-34A6-95618030B8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2EC0A8-C789-900F-A354-D8397597F968}"/>
              </a:ext>
            </a:extLst>
          </p:cNvPr>
          <p:cNvSpPr>
            <a:spLocks noGrp="1"/>
          </p:cNvSpPr>
          <p:nvPr>
            <p:ph idx="1"/>
          </p:nvPr>
        </p:nvSpPr>
        <p:spPr/>
        <p:txBody>
          <a:bodyPr>
            <a:normAutofit fontScale="77500" lnSpcReduction="20000"/>
          </a:bodyPr>
          <a:lstStyle/>
          <a:p>
            <a:r>
              <a:rPr lang="en-US" dirty="0"/>
              <a:t>For state survey projects and cross-sectional projects, there are no control variables or control groups. Survey participants simply provide their responses to the questions without receiving any treatment or intervention aimed at changing behaviors.</a:t>
            </a:r>
          </a:p>
          <a:p>
            <a:pPr marL="0" indent="0">
              <a:buNone/>
            </a:pPr>
            <a:endParaRPr lang="en-US" dirty="0"/>
          </a:p>
          <a:p>
            <a:r>
              <a:rPr lang="en-US" dirty="0"/>
              <a:t>For cross-sectional, intervention, and human subject projects, name at least two inclusion criteria:</a:t>
            </a:r>
          </a:p>
          <a:p>
            <a:r>
              <a:rPr lang="en-US" dirty="0"/>
              <a:t>1.</a:t>
            </a:r>
          </a:p>
          <a:p>
            <a:r>
              <a:rPr lang="en-US" dirty="0"/>
              <a:t>2. </a:t>
            </a:r>
          </a:p>
          <a:p>
            <a:pPr marL="0" indent="0">
              <a:buNone/>
            </a:pPr>
            <a:endParaRPr lang="en-US" dirty="0"/>
          </a:p>
          <a:p>
            <a:r>
              <a:rPr lang="en-US" dirty="0"/>
              <a:t>For non-human subject projects, name at least two constants:</a:t>
            </a:r>
          </a:p>
          <a:p>
            <a:r>
              <a:rPr lang="en-US" dirty="0"/>
              <a:t>1.</a:t>
            </a:r>
          </a:p>
          <a:p>
            <a:r>
              <a:rPr lang="en-US" dirty="0"/>
              <a:t>2.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88000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FD19C-E638-158C-3D92-2AFF7C433250}"/>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D63C55E6-76C6-CEBB-4EF4-DE3194E85831}"/>
              </a:ext>
            </a:extLst>
          </p:cNvPr>
          <p:cNvSpPr>
            <a:spLocks noGrp="1"/>
          </p:cNvSpPr>
          <p:nvPr>
            <p:ph idx="1"/>
          </p:nvPr>
        </p:nvSpPr>
        <p:spPr/>
        <p:txBody>
          <a:bodyPr/>
          <a:lstStyle/>
          <a:p>
            <a:r>
              <a:rPr lang="en-US" dirty="0"/>
              <a:t>Discuss the Concept of Research Variables</a:t>
            </a:r>
          </a:p>
          <a:p>
            <a:pPr lvl="1"/>
            <a:r>
              <a:rPr lang="en-US" dirty="0"/>
              <a:t>Select the correct research variables</a:t>
            </a:r>
          </a:p>
          <a:p>
            <a:pPr lvl="1"/>
            <a:r>
              <a:rPr lang="en-US" dirty="0"/>
              <a:t>Classify research variables as being numeric or categorical</a:t>
            </a:r>
          </a:p>
          <a:p>
            <a:pPr lvl="0"/>
            <a:r>
              <a:rPr lang="en-US" dirty="0"/>
              <a:t>Review the HSTA Community-Based Project Score Sheet</a:t>
            </a:r>
          </a:p>
          <a:p>
            <a:pPr lvl="1"/>
            <a:r>
              <a:rPr lang="en-US" dirty="0"/>
              <a:t>Identify the criteria used to score the selection and classification of variables used in student-selected HSTA community-based research project</a:t>
            </a:r>
          </a:p>
          <a:p>
            <a:endParaRPr lang="en-US" dirty="0"/>
          </a:p>
        </p:txBody>
      </p:sp>
    </p:spTree>
    <p:extLst>
      <p:ext uri="{BB962C8B-B14F-4D97-AF65-F5344CB8AC3E}">
        <p14:creationId xmlns:p14="http://schemas.microsoft.com/office/powerpoint/2010/main" val="3786899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60DD5-1A88-F17E-36D9-33FB060E35E4}"/>
              </a:ext>
            </a:extLst>
          </p:cNvPr>
          <p:cNvSpPr>
            <a:spLocks noGrp="1"/>
          </p:cNvSpPr>
          <p:nvPr>
            <p:ph type="title"/>
          </p:nvPr>
        </p:nvSpPr>
        <p:spPr/>
        <p:txBody>
          <a:bodyPr/>
          <a:lstStyle/>
          <a:p>
            <a:r>
              <a:rPr lang="en-US" b="1" i="1" dirty="0"/>
              <a:t>Research Variables</a:t>
            </a:r>
            <a:br>
              <a:rPr lang="en-US" b="1" i="1" dirty="0"/>
            </a:br>
            <a:endParaRPr lang="en-US" dirty="0"/>
          </a:p>
        </p:txBody>
      </p:sp>
      <p:sp>
        <p:nvSpPr>
          <p:cNvPr id="3" name="Content Placeholder 2">
            <a:extLst>
              <a:ext uri="{FF2B5EF4-FFF2-40B4-BE49-F238E27FC236}">
                <a16:creationId xmlns:a16="http://schemas.microsoft.com/office/drawing/2014/main" id="{DB6D07E2-5751-9FB1-5C10-7AE7C2D2D7C1}"/>
              </a:ext>
            </a:extLst>
          </p:cNvPr>
          <p:cNvSpPr>
            <a:spLocks noGrp="1"/>
          </p:cNvSpPr>
          <p:nvPr>
            <p:ph idx="1"/>
          </p:nvPr>
        </p:nvSpPr>
        <p:spPr/>
        <p:txBody>
          <a:bodyPr>
            <a:normAutofit fontScale="85000" lnSpcReduction="20000"/>
          </a:bodyPr>
          <a:lstStyle/>
          <a:p>
            <a:r>
              <a:rPr lang="en-US" dirty="0"/>
              <a:t>Research variables are the specific factors that are measured, controlled, or changed in a study. They help researchers understand relationships and test hypotheses by showing how one variable may affect another or the relationship between variables. Having clearly defined variables is essential for designing experiments and drawing meaningful conclusions.</a:t>
            </a:r>
          </a:p>
          <a:p>
            <a:r>
              <a:rPr lang="en-US" dirty="0"/>
              <a:t>There are different types of variables in research, including independent variables, dependent variables, and controlled variables. Each type plays a unique role in how a study is designed and how data is collected and analyzed. </a:t>
            </a:r>
          </a:p>
          <a:p>
            <a:r>
              <a:rPr lang="en-US" dirty="0"/>
              <a:t>Two basic types of variables can be labeled as </a:t>
            </a:r>
            <a:r>
              <a:rPr lang="en-US" b="1" dirty="0"/>
              <a:t>quantitative</a:t>
            </a:r>
            <a:r>
              <a:rPr lang="en-US" dirty="0"/>
              <a:t>, which involve numerical measurements [</a:t>
            </a:r>
            <a:r>
              <a:rPr lang="en-US" i="1" dirty="0"/>
              <a:t>height, weight, amount of time, temperature</a:t>
            </a:r>
            <a:r>
              <a:rPr lang="en-US" dirty="0"/>
              <a:t>], and </a:t>
            </a:r>
            <a:r>
              <a:rPr lang="en-US" b="1" dirty="0"/>
              <a:t>qualitative</a:t>
            </a:r>
            <a:r>
              <a:rPr lang="en-US" dirty="0"/>
              <a:t>, which describe characteristics or categories [</a:t>
            </a:r>
            <a:r>
              <a:rPr lang="en-US" i="1" dirty="0"/>
              <a:t>Yes/No, Male/Female, States, Counties</a:t>
            </a:r>
            <a:r>
              <a:rPr lang="en-US" dirty="0"/>
              <a:t>]. Both types are important for understanding different aspects of a research study. Knowing the type of variable will also help identify what statistical test students will run.</a:t>
            </a:r>
          </a:p>
          <a:p>
            <a:endParaRPr lang="en-US" dirty="0"/>
          </a:p>
        </p:txBody>
      </p:sp>
    </p:spTree>
    <p:extLst>
      <p:ext uri="{BB962C8B-B14F-4D97-AF65-F5344CB8AC3E}">
        <p14:creationId xmlns:p14="http://schemas.microsoft.com/office/powerpoint/2010/main" val="159299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06991-36CB-7C4A-A756-45A2337026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8B964B-BD5C-9254-D227-AC2A80C4B3AB}"/>
              </a:ext>
            </a:extLst>
          </p:cNvPr>
          <p:cNvSpPr>
            <a:spLocks noGrp="1"/>
          </p:cNvSpPr>
          <p:nvPr>
            <p:ph idx="1"/>
          </p:nvPr>
        </p:nvSpPr>
        <p:spPr/>
        <p:txBody>
          <a:bodyPr>
            <a:normAutofit/>
          </a:bodyPr>
          <a:lstStyle/>
          <a:p>
            <a:r>
              <a:rPr lang="en-US" dirty="0"/>
              <a:t>Now that students know about quantitative and qualitative variables, they will use their research question to determine their research variables. For HSTA projects, we have four research variables</a:t>
            </a:r>
          </a:p>
          <a:p>
            <a:pPr lvl="1"/>
            <a:r>
              <a:rPr lang="en-US" dirty="0"/>
              <a:t>independent variable or variable one</a:t>
            </a:r>
          </a:p>
          <a:p>
            <a:pPr lvl="1"/>
            <a:r>
              <a:rPr lang="en-US" dirty="0"/>
              <a:t>dependent variable or variable two</a:t>
            </a:r>
          </a:p>
          <a:p>
            <a:pPr lvl="1"/>
            <a:r>
              <a:rPr lang="en-US" dirty="0"/>
              <a:t>control</a:t>
            </a:r>
          </a:p>
          <a:p>
            <a:pPr lvl="1"/>
            <a:r>
              <a:rPr lang="en-US" dirty="0"/>
              <a:t>inclusion criteria or constants</a:t>
            </a:r>
          </a:p>
          <a:p>
            <a:endParaRPr lang="en-US" dirty="0"/>
          </a:p>
          <a:p>
            <a:endParaRPr lang="en-US" dirty="0"/>
          </a:p>
          <a:p>
            <a:endParaRPr lang="en-US" dirty="0"/>
          </a:p>
        </p:txBody>
      </p:sp>
    </p:spTree>
    <p:extLst>
      <p:ext uri="{BB962C8B-B14F-4D97-AF65-F5344CB8AC3E}">
        <p14:creationId xmlns:p14="http://schemas.microsoft.com/office/powerpoint/2010/main" val="167166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F3494-E6E1-6433-3963-2C25D3CF44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5DD07C-128C-B276-70F8-34EECDFAB2CD}"/>
              </a:ext>
            </a:extLst>
          </p:cNvPr>
          <p:cNvSpPr>
            <a:spLocks noGrp="1"/>
          </p:cNvSpPr>
          <p:nvPr>
            <p:ph idx="1"/>
          </p:nvPr>
        </p:nvSpPr>
        <p:spPr/>
        <p:txBody>
          <a:bodyPr>
            <a:normAutofit fontScale="85000" lnSpcReduction="20000"/>
          </a:bodyPr>
          <a:lstStyle/>
          <a:p>
            <a:r>
              <a:rPr lang="en-US" dirty="0"/>
              <a:t>For HSTA projects, independent and dependent variables are used to determine if there is a difference among groups/categories and a quantitative (numeric) outcome.</a:t>
            </a:r>
          </a:p>
          <a:p>
            <a:pPr lvl="0"/>
            <a:r>
              <a:rPr lang="en-US" dirty="0"/>
              <a:t>The independent variable is measured, manipulated, or selected by the experimenter to determine its relationship to the dependent variable. The independent variable in HSTA projects should be</a:t>
            </a:r>
            <a:r>
              <a:rPr lang="en-US" b="1" dirty="0"/>
              <a:t> </a:t>
            </a:r>
            <a:r>
              <a:rPr lang="en-US" dirty="0"/>
              <a:t>qualitative. Quantitative independent variables require advanced statistical analysis that students will learn in college.</a:t>
            </a:r>
          </a:p>
          <a:p>
            <a:pPr lvl="0"/>
            <a:r>
              <a:rPr lang="en-US" dirty="0"/>
              <a:t>The dependent variable is observed and measured to determine the impact of the independent variable. The dependent variable in HSTA projects should be</a:t>
            </a:r>
            <a:r>
              <a:rPr lang="en-US" b="1" dirty="0"/>
              <a:t> </a:t>
            </a:r>
            <a:r>
              <a:rPr lang="en-US" dirty="0"/>
              <a:t>quantitative. </a:t>
            </a:r>
          </a:p>
          <a:p>
            <a:r>
              <a:rPr lang="en-US" dirty="0"/>
              <a:t>For HSTA projects, variables one and two are used to determine if there is a relationship among the two variables. In this case, variables one and two are both quantitative or variables one and two are both qualitative. </a:t>
            </a:r>
          </a:p>
          <a:p>
            <a:pPr marL="0" indent="0">
              <a:buNone/>
            </a:pPr>
            <a:endParaRPr lang="en-US" dirty="0"/>
          </a:p>
          <a:p>
            <a:endParaRPr lang="en-US" dirty="0"/>
          </a:p>
        </p:txBody>
      </p:sp>
    </p:spTree>
    <p:extLst>
      <p:ext uri="{BB962C8B-B14F-4D97-AF65-F5344CB8AC3E}">
        <p14:creationId xmlns:p14="http://schemas.microsoft.com/office/powerpoint/2010/main" val="1706741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D5BEE-9AD1-97CD-57B4-A4DCA8F778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4EF82E-CAC2-D555-6D17-2246950C067F}"/>
              </a:ext>
            </a:extLst>
          </p:cNvPr>
          <p:cNvSpPr>
            <a:spLocks noGrp="1"/>
          </p:cNvSpPr>
          <p:nvPr>
            <p:ph idx="1"/>
          </p:nvPr>
        </p:nvSpPr>
        <p:spPr/>
        <p:txBody>
          <a:bodyPr>
            <a:normAutofit fontScale="92500" lnSpcReduction="20000"/>
          </a:bodyPr>
          <a:lstStyle/>
          <a:p>
            <a:r>
              <a:rPr lang="en-US" dirty="0"/>
              <a:t>For HSTA projects, a control variable is the group or condition that receives no ‘treatment,’ allowing it to be used to compare to the ‘treatment’ groups. Below are notes for the types of projects HSTA has:</a:t>
            </a:r>
          </a:p>
          <a:p>
            <a:pPr lvl="0"/>
            <a:r>
              <a:rPr lang="en-US" dirty="0"/>
              <a:t>Cross-Sectional/Prevalence Study: No Control is present</a:t>
            </a:r>
          </a:p>
          <a:p>
            <a:pPr lvl="0"/>
            <a:r>
              <a:rPr lang="en-US" dirty="0"/>
              <a:t>Intervention: No Control is needed. You can use pre-intervention results as your control environment or establish a separate control group that does not receive the intervention. After completing the intervention, ensure that the control group receives the intervention materials as well. Note: All interventions must be educational.</a:t>
            </a:r>
          </a:p>
          <a:p>
            <a:pPr lvl="0"/>
            <a:r>
              <a:rPr lang="en-US" dirty="0"/>
              <a:t>Human Experiment: The control is the group of human subjects who do not receive the treatment. A control group is required.</a:t>
            </a:r>
          </a:p>
          <a:p>
            <a:pPr lvl="0"/>
            <a:r>
              <a:rPr lang="en-US" dirty="0"/>
              <a:t>Non-Human Experiment: The control is the item (i.e., plant, worms) that does not get the treatment. A control group is required.</a:t>
            </a:r>
          </a:p>
          <a:p>
            <a:pPr marL="0" indent="0">
              <a:buNone/>
            </a:pPr>
            <a:endParaRPr lang="en-US" dirty="0"/>
          </a:p>
        </p:txBody>
      </p:sp>
    </p:spTree>
    <p:extLst>
      <p:ext uri="{BB962C8B-B14F-4D97-AF65-F5344CB8AC3E}">
        <p14:creationId xmlns:p14="http://schemas.microsoft.com/office/powerpoint/2010/main" val="211763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6B18-E5F7-5644-806C-DBDA2DC643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618E7F-46B6-54EA-69A4-9C4FDCE84358}"/>
              </a:ext>
            </a:extLst>
          </p:cNvPr>
          <p:cNvSpPr>
            <a:spLocks noGrp="1"/>
          </p:cNvSpPr>
          <p:nvPr>
            <p:ph idx="1"/>
          </p:nvPr>
        </p:nvSpPr>
        <p:spPr/>
        <p:txBody>
          <a:bodyPr>
            <a:normAutofit fontScale="85000" lnSpcReduction="20000"/>
          </a:bodyPr>
          <a:lstStyle/>
          <a:p>
            <a:r>
              <a:rPr lang="en-US" dirty="0"/>
              <a:t>For HSTA projects, the last variable is either the inclusion criteria or a constant. Inclusion criteria are specific characteristics that potential participants must possess to be included in a research study. HSTA projects that are Cross-sectional/Prevalence, Intervention, or Human Subject Experiment will have inclusion criteria like participants having to be a certain gender or age.</a:t>
            </a:r>
          </a:p>
          <a:p>
            <a:r>
              <a:rPr lang="en-US" dirty="0"/>
              <a:t>Constants are elements of a project that stay the same throughout the project – like water temperature, survey questions, etc. HSTA projects that are non-human subject experiments.</a:t>
            </a:r>
          </a:p>
          <a:p>
            <a:r>
              <a:rPr lang="en-US" dirty="0"/>
              <a:t>While HSTA projects focus on specific ways of using variables, there are many other ways variables can be applied in research. In advanced research, combinations of qualitative and quantitative variables can provide deeper, more complex insights into a topic.</a:t>
            </a:r>
          </a:p>
          <a:p>
            <a:r>
              <a:rPr lang="en-US" dirty="0"/>
              <a:t>Before students begin writing their variables, have them read the next page to better understand how variables relate to HSTA projects.</a:t>
            </a:r>
          </a:p>
          <a:p>
            <a:pPr marL="0" indent="0">
              <a:buNone/>
            </a:pPr>
            <a:endParaRPr lang="en-US" dirty="0"/>
          </a:p>
        </p:txBody>
      </p:sp>
    </p:spTree>
    <p:extLst>
      <p:ext uri="{BB962C8B-B14F-4D97-AF65-F5344CB8AC3E}">
        <p14:creationId xmlns:p14="http://schemas.microsoft.com/office/powerpoint/2010/main" val="1600848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F2F9D1-860A-BF53-B3E1-109F86E11E81}"/>
              </a:ext>
            </a:extLst>
          </p:cNvPr>
          <p:cNvSpPr>
            <a:spLocks noGrp="1"/>
          </p:cNvSpPr>
          <p:nvPr>
            <p:ph type="title"/>
          </p:nvPr>
        </p:nvSpPr>
        <p:spPr>
          <a:xfrm>
            <a:off x="270641" y="66350"/>
            <a:ext cx="10515600" cy="1133693"/>
          </a:xfrm>
        </p:spPr>
        <p:txBody>
          <a:bodyPr>
            <a:normAutofit/>
          </a:bodyPr>
          <a:lstStyle/>
          <a:p>
            <a:r>
              <a:rPr lang="en-US" sz="3600" b="1" i="1" dirty="0"/>
              <a:t>Variable Resource Table</a:t>
            </a:r>
            <a:br>
              <a:rPr lang="en-US" sz="3600" b="1" i="1" dirty="0"/>
            </a:br>
            <a:endParaRPr lang="en-US" sz="3600" dirty="0"/>
          </a:p>
        </p:txBody>
      </p:sp>
      <p:graphicFrame>
        <p:nvGraphicFramePr>
          <p:cNvPr id="4" name="Content Placeholder 3">
            <a:extLst>
              <a:ext uri="{FF2B5EF4-FFF2-40B4-BE49-F238E27FC236}">
                <a16:creationId xmlns:a16="http://schemas.microsoft.com/office/drawing/2014/main" id="{B240C966-DA8D-969E-466D-420B5EF9E0E3}"/>
              </a:ext>
            </a:extLst>
          </p:cNvPr>
          <p:cNvGraphicFramePr>
            <a:graphicFrameLocks noGrp="1"/>
          </p:cNvGraphicFramePr>
          <p:nvPr>
            <p:ph idx="1"/>
            <p:extLst>
              <p:ext uri="{D42A27DB-BD31-4B8C-83A1-F6EECF244321}">
                <p14:modId xmlns:p14="http://schemas.microsoft.com/office/powerpoint/2010/main" val="2175724811"/>
              </p:ext>
            </p:extLst>
          </p:nvPr>
        </p:nvGraphicFramePr>
        <p:xfrm>
          <a:off x="270641" y="850581"/>
          <a:ext cx="11448392" cy="5941069"/>
        </p:xfrm>
        <a:graphic>
          <a:graphicData uri="http://schemas.openxmlformats.org/drawingml/2006/table">
            <a:tbl>
              <a:tblPr bandRow="1"/>
              <a:tblGrid>
                <a:gridCol w="2476208">
                  <a:extLst>
                    <a:ext uri="{9D8B030D-6E8A-4147-A177-3AD203B41FA5}">
                      <a16:colId xmlns:a16="http://schemas.microsoft.com/office/drawing/2014/main" val="2057526589"/>
                    </a:ext>
                  </a:extLst>
                </a:gridCol>
                <a:gridCol w="982733">
                  <a:extLst>
                    <a:ext uri="{9D8B030D-6E8A-4147-A177-3AD203B41FA5}">
                      <a16:colId xmlns:a16="http://schemas.microsoft.com/office/drawing/2014/main" val="911358497"/>
                    </a:ext>
                  </a:extLst>
                </a:gridCol>
                <a:gridCol w="3205438">
                  <a:extLst>
                    <a:ext uri="{9D8B030D-6E8A-4147-A177-3AD203B41FA5}">
                      <a16:colId xmlns:a16="http://schemas.microsoft.com/office/drawing/2014/main" val="2501157592"/>
                    </a:ext>
                  </a:extLst>
                </a:gridCol>
                <a:gridCol w="4784013">
                  <a:extLst>
                    <a:ext uri="{9D8B030D-6E8A-4147-A177-3AD203B41FA5}">
                      <a16:colId xmlns:a16="http://schemas.microsoft.com/office/drawing/2014/main" val="2598709917"/>
                    </a:ext>
                  </a:extLst>
                </a:gridCol>
              </a:tblGrid>
              <a:tr h="319392">
                <a:tc rowSpan="2" gridSpan="2">
                  <a:txBody>
                    <a:bodyPr/>
                    <a:lstStyle/>
                    <a:p>
                      <a:pPr marL="0" marR="0" algn="l" fontAlgn="t">
                        <a:lnSpc>
                          <a:spcPct val="107000"/>
                        </a:lnSpc>
                        <a:buNone/>
                      </a:pPr>
                      <a:r>
                        <a:rPr lang="en-US" sz="16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txBody>
                  <a:tcPr marL="80849" marR="80849" marT="40425" marB="40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rowSpan="2" hMerge="1">
                  <a:txBody>
                    <a:bodyPr/>
                    <a:lstStyle/>
                    <a:p>
                      <a:endParaRPr lang="en-US"/>
                    </a:p>
                  </a:txBody>
                  <a:tcPr/>
                </a:tc>
                <a:tc gridSpan="2">
                  <a:txBody>
                    <a:bodyPr/>
                    <a:lstStyle/>
                    <a:p>
                      <a:pPr marL="0" marR="0" algn="ctr" fontAlgn="t">
                        <a:lnSpc>
                          <a:spcPct val="107000"/>
                        </a:lnSpc>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Dependent Variable or Variable Two</a:t>
                      </a:r>
                      <a:endParaRPr lang="en-US" sz="3200" b="0" i="0" u="none" strike="noStrike" dirty="0">
                        <a:effectLst/>
                        <a:latin typeface="Arial" panose="020B0604020202020204" pitchFamily="34" charset="0"/>
                      </a:endParaRPr>
                    </a:p>
                  </a:txBody>
                  <a:tcPr marL="80849" marR="80849" marT="40425" marB="40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981139531"/>
                  </a:ext>
                </a:extLst>
              </a:tr>
              <a:tr h="235746">
                <a:tc gridSpan="2" vMerge="1">
                  <a:txBody>
                    <a:bodyPr/>
                    <a:lstStyle/>
                    <a:p>
                      <a:endParaRPr lang="en-US"/>
                    </a:p>
                  </a:txBody>
                  <a:tcPr/>
                </a:tc>
                <a:tc hMerge="1" vMerge="1">
                  <a:txBody>
                    <a:bodyPr/>
                    <a:lstStyle/>
                    <a:p>
                      <a:endParaRPr lang="en-US"/>
                    </a:p>
                  </a:txBody>
                  <a:tcPr/>
                </a:tc>
                <a:tc>
                  <a:txBody>
                    <a:bodyPr/>
                    <a:lstStyle/>
                    <a:p>
                      <a:pPr marL="0" marR="0" algn="ctr" fontAlgn="t">
                        <a:lnSpc>
                          <a:spcPct val="107000"/>
                        </a:lnSpc>
                        <a:buNone/>
                      </a:pPr>
                      <a:r>
                        <a:rPr lang="en-US" sz="1600" b="0" i="0" u="none" strike="noStrike">
                          <a:effectLst/>
                          <a:latin typeface="Times New Roman" panose="02020603050405020304" pitchFamily="18" charset="0"/>
                          <a:ea typeface="Times New Roman" panose="02020603050405020304" pitchFamily="18" charset="0"/>
                          <a:cs typeface="Arial" panose="020B0604020202020204" pitchFamily="34" charset="0"/>
                        </a:rPr>
                        <a:t>qualitative</a:t>
                      </a:r>
                      <a:r>
                        <a:rPr lang="en-US" sz="1600" b="0" i="0" u="none" strike="noStrike">
                          <a:solidFill>
                            <a:srgbClr val="ED7D3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buNone/>
                      </a:pPr>
                      <a:r>
                        <a:rPr lang="en-US" sz="1600" b="0" i="0" u="none" strike="noStrike">
                          <a:effectLst/>
                          <a:latin typeface="Times New Roman" panose="02020603050405020304" pitchFamily="18" charset="0"/>
                          <a:ea typeface="Times New Roman" panose="02020603050405020304" pitchFamily="18" charset="0"/>
                          <a:cs typeface="Arial" panose="020B0604020202020204" pitchFamily="34" charset="0"/>
                        </a:rPr>
                        <a:t>quantitative</a:t>
                      </a:r>
                      <a:r>
                        <a:rPr lang="en-US" sz="1600" b="0" i="0" u="none" strike="noStrike">
                          <a:solidFill>
                            <a:srgbClr val="ED7D3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4727097"/>
                  </a:ext>
                </a:extLst>
              </a:tr>
              <a:tr h="2475257">
                <a:tc rowSpan="2">
                  <a:txBody>
                    <a:bodyPr/>
                    <a:lstStyle/>
                    <a:p>
                      <a:pPr marL="73152" marR="73152" algn="ctr" fontAlgn="t">
                        <a:lnSpc>
                          <a:spcPct val="107000"/>
                        </a:lnSpc>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Independent Variable or Variable One</a:t>
                      </a:r>
                      <a:endParaRPr lang="en-US" sz="3200" b="0" i="0" u="none" strike="noStrike" dirty="0">
                        <a:effectLst/>
                        <a:latin typeface="Arial" panose="020B0604020202020204" pitchFamily="34" charset="0"/>
                      </a:endParaRPr>
                    </a:p>
                  </a:txBody>
                  <a:tcPr marL="80849" marR="80849" marT="40425" marB="40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buNone/>
                      </a:pPr>
                      <a:r>
                        <a:rPr lang="en-US" sz="16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qualitative</a:t>
                      </a:r>
                      <a:r>
                        <a:rPr lang="en-US" sz="1600" b="0" i="0" u="none" strike="noStrike" dirty="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Bef>
                          <a:spcPts val="200"/>
                        </a:spcBef>
                        <a:buNone/>
                      </a:pPr>
                      <a:r>
                        <a:rPr lang="en-US" sz="1600" b="1" i="1" u="sng"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Box #1</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If both variables are qualitative, they will be labeled as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Variable One</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Variable Two</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These projects are determining relationships.</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You will evaluate the relationship with a </a:t>
                      </a:r>
                      <a:r>
                        <a:rPr lang="en-US" sz="1600" b="1"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chi-square</a:t>
                      </a: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3200" b="0" i="0" u="none" strike="noStrike" dirty="0">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Bef>
                          <a:spcPts val="200"/>
                        </a:spcBef>
                        <a:buNone/>
                      </a:pPr>
                      <a:r>
                        <a:rPr lang="en-US" sz="1600" b="1" i="1" u="sng"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Box #2</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If one variable is qualitative and the other is </a:t>
                      </a:r>
                      <a:r>
                        <a:rPr lang="en-US" sz="16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quantitative</a:t>
                      </a: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they will be labeled as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Independent Variable (group)</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Dependent Variable (numeric outcome)</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These projects are measuring differences among groups.</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You will evaluate the difference with a </a:t>
                      </a:r>
                      <a:r>
                        <a:rPr lang="en-US" sz="1600" b="1"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t-test</a:t>
                      </a: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(two groups) or </a:t>
                      </a:r>
                      <a:r>
                        <a:rPr lang="en-US" sz="1600" b="1"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ANOVA </a:t>
                      </a: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(three or more groups).</a:t>
                      </a:r>
                      <a:endParaRPr lang="en-US" sz="3200" b="0" i="0" u="none" strike="noStrike" dirty="0">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610703"/>
                  </a:ext>
                </a:extLst>
              </a:tr>
              <a:tr h="2023218">
                <a:tc vMerge="1">
                  <a:txBody>
                    <a:bodyPr/>
                    <a:lstStyle/>
                    <a:p>
                      <a:endParaRPr lang="en-US"/>
                    </a:p>
                  </a:txBody>
                  <a:tcPr/>
                </a:tc>
                <a:tc>
                  <a:txBody>
                    <a:bodyPr/>
                    <a:lstStyle/>
                    <a:p>
                      <a:pPr marL="0" marR="0" algn="ctr" fontAlgn="t">
                        <a:lnSpc>
                          <a:spcPct val="107000"/>
                        </a:lnSpc>
                        <a:buNone/>
                      </a:pPr>
                      <a:r>
                        <a:rPr lang="en-US" sz="1600" b="0" i="0" u="none" strike="noStrike">
                          <a:effectLst/>
                          <a:latin typeface="Times New Roman" panose="02020603050405020304" pitchFamily="18" charset="0"/>
                          <a:ea typeface="Times New Roman" panose="02020603050405020304" pitchFamily="18" charset="0"/>
                          <a:cs typeface="Arial" panose="020B0604020202020204" pitchFamily="34" charset="0"/>
                        </a:rPr>
                        <a:t>quantitative</a:t>
                      </a:r>
                      <a:r>
                        <a:rPr lang="en-US" sz="1600" b="0" i="0" u="none" strike="noStrike">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buNone/>
                      </a:pPr>
                      <a:r>
                        <a:rPr lang="en-US" sz="1600" b="0" i="1" u="none" strike="noStrike">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fontAlgn="t">
                        <a:lnSpc>
                          <a:spcPct val="107000"/>
                        </a:lnSpc>
                        <a:spcBef>
                          <a:spcPts val="200"/>
                        </a:spcBef>
                        <a:buNone/>
                      </a:pPr>
                      <a:r>
                        <a:rPr lang="en-US" sz="1600" b="1" i="1" u="sng"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Box #3</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If both variables are </a:t>
                      </a:r>
                      <a:r>
                        <a:rPr lang="en-US" sz="16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quantitative</a:t>
                      </a: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they will be labeled as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Variable One</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Variable Two</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These projects are determining relationships.</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3200" b="0" i="0" u="none" strike="noStrike" dirty="0">
                        <a:effectLst/>
                        <a:latin typeface="Arial" panose="020B0604020202020204" pitchFamily="34" charset="0"/>
                      </a:endParaRPr>
                    </a:p>
                    <a:p>
                      <a:pPr marL="0" marR="0" algn="ctr" fontAlgn="t">
                        <a:lnSpc>
                          <a:spcPct val="107000"/>
                        </a:lnSpc>
                        <a:spcBef>
                          <a:spcPts val="200"/>
                        </a:spcBef>
                        <a:buNone/>
                      </a:pP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You will evaluate the relationship with a </a:t>
                      </a:r>
                      <a:r>
                        <a:rPr lang="en-US" sz="1600" b="1"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correlation</a:t>
                      </a:r>
                      <a:r>
                        <a:rPr lang="en-US" sz="1600" b="0" i="1"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3200" b="0" i="0" u="none" strike="noStrike" dirty="0">
                        <a:effectLst/>
                        <a:latin typeface="Arial" panose="020B0604020202020204" pitchFamily="34" charset="0"/>
                      </a:endParaRPr>
                    </a:p>
                  </a:txBody>
                  <a:tcPr marL="60637" marR="60637" marT="84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9478272"/>
                  </a:ext>
                </a:extLst>
              </a:tr>
            </a:tbl>
          </a:graphicData>
        </a:graphic>
      </p:graphicFrame>
    </p:spTree>
    <p:extLst>
      <p:ext uri="{BB962C8B-B14F-4D97-AF65-F5344CB8AC3E}">
        <p14:creationId xmlns:p14="http://schemas.microsoft.com/office/powerpoint/2010/main" val="378736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AD4896-FD3A-B862-B96D-3952640D15E2}"/>
              </a:ext>
            </a:extLst>
          </p:cNvPr>
          <p:cNvSpPr>
            <a:spLocks noGrp="1"/>
          </p:cNvSpPr>
          <p:nvPr>
            <p:ph type="title"/>
          </p:nvPr>
        </p:nvSpPr>
        <p:spPr>
          <a:xfrm>
            <a:off x="793662" y="386930"/>
            <a:ext cx="10066122" cy="1298448"/>
          </a:xfrm>
        </p:spPr>
        <p:txBody>
          <a:bodyPr anchor="b">
            <a:normAutofit/>
          </a:bodyPr>
          <a:lstStyle/>
          <a:p>
            <a:r>
              <a:rPr lang="en-US" sz="4100" b="1" i="1"/>
              <a:t>Student Exercise Variables</a:t>
            </a:r>
            <a:br>
              <a:rPr lang="en-US" sz="4100" b="1" i="1"/>
            </a:br>
            <a:endParaRPr lang="en-US" sz="4100"/>
          </a:p>
        </p:txBody>
      </p:sp>
      <p:sp>
        <p:nvSpPr>
          <p:cNvPr id="20" name="Rectangle 19">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74595B6-8B9E-55EB-7552-EC24C096DEB6}"/>
              </a:ext>
            </a:extLst>
          </p:cNvPr>
          <p:cNvSpPr>
            <a:spLocks noGrp="1"/>
          </p:cNvSpPr>
          <p:nvPr>
            <p:ph idx="1"/>
          </p:nvPr>
        </p:nvSpPr>
        <p:spPr>
          <a:xfrm>
            <a:off x="793661" y="2599509"/>
            <a:ext cx="4530898" cy="3639450"/>
          </a:xfrm>
        </p:spPr>
        <p:txBody>
          <a:bodyPr anchor="ctr">
            <a:normAutofit/>
          </a:bodyPr>
          <a:lstStyle/>
          <a:p>
            <a:r>
              <a:rPr lang="en-US" sz="2000"/>
              <a:t>Use this exercise to help students write their research variables.</a:t>
            </a:r>
          </a:p>
          <a:p>
            <a:r>
              <a:rPr lang="en-US" sz="2000"/>
              <a:t>Note: Do not create a research question using a quantitative independent variable with a qualitative dependent variable. We are purposely not including logistic regressions.</a:t>
            </a:r>
            <a:r>
              <a:rPr lang="en-US" sz="2000" i="1"/>
              <a:t> </a:t>
            </a:r>
            <a:r>
              <a:rPr lang="en-US" sz="2000"/>
              <a:t>When you start learning about research, regression models come much later.</a:t>
            </a:r>
          </a:p>
          <a:p>
            <a:pPr marL="0" indent="0">
              <a:buNone/>
            </a:pPr>
            <a:endParaRPr lang="en-US" sz="2000"/>
          </a:p>
          <a:p>
            <a:pPr marL="0" indent="0">
              <a:buNone/>
            </a:pPr>
            <a:endParaRPr lang="en-US" sz="2000"/>
          </a:p>
        </p:txBody>
      </p:sp>
      <p:sp>
        <p:nvSpPr>
          <p:cNvPr id="22" name="Rectangle 2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A92BF81A-541D-7536-2001-9E8A2A0C8ACA}"/>
              </a:ext>
            </a:extLst>
          </p:cNvPr>
          <p:cNvGraphicFramePr>
            <a:graphicFrameLocks noGrp="1"/>
          </p:cNvGraphicFramePr>
          <p:nvPr>
            <p:extLst>
              <p:ext uri="{D42A27DB-BD31-4B8C-83A1-F6EECF244321}">
                <p14:modId xmlns:p14="http://schemas.microsoft.com/office/powerpoint/2010/main" val="1839259251"/>
              </p:ext>
            </p:extLst>
          </p:nvPr>
        </p:nvGraphicFramePr>
        <p:xfrm>
          <a:off x="5911532" y="2572931"/>
          <a:ext cx="5150278" cy="3536894"/>
        </p:xfrm>
        <a:graphic>
          <a:graphicData uri="http://schemas.openxmlformats.org/drawingml/2006/table">
            <a:tbl>
              <a:tblPr firstRow="1" firstCol="1" bandRow="1"/>
              <a:tblGrid>
                <a:gridCol w="1479349">
                  <a:extLst>
                    <a:ext uri="{9D8B030D-6E8A-4147-A177-3AD203B41FA5}">
                      <a16:colId xmlns:a16="http://schemas.microsoft.com/office/drawing/2014/main" val="880056116"/>
                    </a:ext>
                  </a:extLst>
                </a:gridCol>
                <a:gridCol w="1885411">
                  <a:extLst>
                    <a:ext uri="{9D8B030D-6E8A-4147-A177-3AD203B41FA5}">
                      <a16:colId xmlns:a16="http://schemas.microsoft.com/office/drawing/2014/main" val="785737533"/>
                    </a:ext>
                  </a:extLst>
                </a:gridCol>
                <a:gridCol w="1785518">
                  <a:extLst>
                    <a:ext uri="{9D8B030D-6E8A-4147-A177-3AD203B41FA5}">
                      <a16:colId xmlns:a16="http://schemas.microsoft.com/office/drawing/2014/main" val="421788763"/>
                    </a:ext>
                  </a:extLst>
                </a:gridCol>
              </a:tblGrid>
              <a:tr h="345393">
                <a:tc gridSpan="3">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Research Question</a:t>
                      </a:r>
                      <a:endParaRPr lang="en-US" sz="2000" b="0" i="0" u="none" strike="noStrike">
                        <a:effectLst/>
                        <a:latin typeface="Arial" panose="020B0604020202020204" pitchFamily="34" charset="0"/>
                      </a:endParaRPr>
                    </a:p>
                  </a:txBody>
                  <a:tcPr marL="101586" marR="101586" marT="50793" marB="50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4610606"/>
                  </a:ext>
                </a:extLst>
              </a:tr>
              <a:tr h="548566">
                <a:tc gridSpan="3">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101586" marR="101586" marT="50793" marB="50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11855955"/>
                  </a:ext>
                </a:extLst>
              </a:tr>
              <a:tr h="660734">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Independent Variable or Variable One</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Response – Write down the responses for your variable.</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Type – qualitative or quantitative</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447972"/>
                  </a:ext>
                </a:extLst>
              </a:tr>
              <a:tr h="457561">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5932866"/>
                  </a:ext>
                </a:extLst>
              </a:tr>
              <a:tr h="660734">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Dependent Variable or Variable Two</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Response – Write down the responses for your variable.</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Type – qualitative or quantitative</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576986"/>
                  </a:ext>
                </a:extLst>
              </a:tr>
              <a:tr h="863906">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p>
                      <a:pPr marL="0" marR="0" algn="l" fontAlgn="t">
                        <a:buNone/>
                      </a:pPr>
                      <a:r>
                        <a:rPr lang="en-US" sz="1300" b="0" i="0" u="none" strike="noStrike">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buNone/>
                      </a:pPr>
                      <a:r>
                        <a:rPr lang="en-US" sz="1300" b="0" i="0" u="none" strike="noStrike"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0" i="0" u="none" strike="noStrike" dirty="0">
                        <a:effectLst/>
                        <a:latin typeface="Arial" panose="020B0604020202020204" pitchFamily="34" charset="0"/>
                      </a:endParaRPr>
                    </a:p>
                  </a:txBody>
                  <a:tcPr marL="76190" marR="76190" marT="105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8447231"/>
                  </a:ext>
                </a:extLst>
              </a:tr>
            </a:tbl>
          </a:graphicData>
        </a:graphic>
      </p:graphicFrame>
    </p:spTree>
    <p:extLst>
      <p:ext uri="{BB962C8B-B14F-4D97-AF65-F5344CB8AC3E}">
        <p14:creationId xmlns:p14="http://schemas.microsoft.com/office/powerpoint/2010/main" val="1689576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1092</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Times New Roman</vt:lpstr>
      <vt:lpstr>Office Theme</vt:lpstr>
      <vt:lpstr>Lesson 6: Research Question and Variables   Summary: Students will edit their research question and complete their variables slide.  </vt:lpstr>
      <vt:lpstr>Objectives</vt:lpstr>
      <vt:lpstr>Research Variables </vt:lpstr>
      <vt:lpstr>PowerPoint Presentation</vt:lpstr>
      <vt:lpstr>PowerPoint Presentation</vt:lpstr>
      <vt:lpstr>PowerPoint Presentation</vt:lpstr>
      <vt:lpstr>PowerPoint Presentation</vt:lpstr>
      <vt:lpstr>Variable Resource Table </vt:lpstr>
      <vt:lpstr>Student Exercise Variables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6: Research Question and Variables   Summary: Students will edit their research question and complete their variables slide.  </dc:title>
  <dc:creator>Kuhn, Summer</dc:creator>
  <cp:lastModifiedBy>Cottrell, Mary</cp:lastModifiedBy>
  <cp:revision>1</cp:revision>
  <dcterms:created xsi:type="dcterms:W3CDTF">2025-08-20T16:16:31Z</dcterms:created>
  <dcterms:modified xsi:type="dcterms:W3CDTF">2025-08-21T03:39:07Z</dcterms:modified>
</cp:coreProperties>
</file>