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43" d="100"/>
          <a:sy n="43" d="100"/>
        </p:scale>
        <p:origin x="7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785D-5B8F-047C-79C1-9C0C27F0BF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A1F51F-B4EC-7B24-F2BF-0D2F0468B4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8F4444-C846-AC0F-3020-F1E74602A952}"/>
              </a:ext>
            </a:extLst>
          </p:cNvPr>
          <p:cNvSpPr>
            <a:spLocks noGrp="1"/>
          </p:cNvSpPr>
          <p:nvPr>
            <p:ph type="dt" sz="half" idx="10"/>
          </p:nvPr>
        </p:nvSpPr>
        <p:spPr/>
        <p:txBody>
          <a:bodyPr/>
          <a:lstStyle/>
          <a:p>
            <a:fld id="{CBFABBD5-92BA-694C-9D1D-718A0B2828FF}" type="datetimeFigureOut">
              <a:rPr lang="en-US" smtClean="0"/>
              <a:t>8/20/2025</a:t>
            </a:fld>
            <a:endParaRPr lang="en-US"/>
          </a:p>
        </p:txBody>
      </p:sp>
      <p:sp>
        <p:nvSpPr>
          <p:cNvPr id="5" name="Footer Placeholder 4">
            <a:extLst>
              <a:ext uri="{FF2B5EF4-FFF2-40B4-BE49-F238E27FC236}">
                <a16:creationId xmlns:a16="http://schemas.microsoft.com/office/drawing/2014/main" id="{63D0214F-32AD-8F53-B1B2-B0183EA238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57C514-38C7-CA5A-EE33-9DD393068748}"/>
              </a:ext>
            </a:extLst>
          </p:cNvPr>
          <p:cNvSpPr>
            <a:spLocks noGrp="1"/>
          </p:cNvSpPr>
          <p:nvPr>
            <p:ph type="sldNum" sz="quarter" idx="12"/>
          </p:nvPr>
        </p:nvSpPr>
        <p:spPr/>
        <p:txBody>
          <a:bodyPr/>
          <a:lstStyle/>
          <a:p>
            <a:fld id="{65192DC2-4A62-CE45-8C7E-9A2D0C8BC63A}" type="slidenum">
              <a:rPr lang="en-US" smtClean="0"/>
              <a:t>‹#›</a:t>
            </a:fld>
            <a:endParaRPr lang="en-US"/>
          </a:p>
        </p:txBody>
      </p:sp>
    </p:spTree>
    <p:extLst>
      <p:ext uri="{BB962C8B-B14F-4D97-AF65-F5344CB8AC3E}">
        <p14:creationId xmlns:p14="http://schemas.microsoft.com/office/powerpoint/2010/main" val="607920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CCDFE-DE7A-1F31-CB52-44FC788192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520F20-3D12-2E31-03DC-3625E7F1A7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11D9C3-4047-E8C7-9F61-EE938458462A}"/>
              </a:ext>
            </a:extLst>
          </p:cNvPr>
          <p:cNvSpPr>
            <a:spLocks noGrp="1"/>
          </p:cNvSpPr>
          <p:nvPr>
            <p:ph type="dt" sz="half" idx="10"/>
          </p:nvPr>
        </p:nvSpPr>
        <p:spPr/>
        <p:txBody>
          <a:bodyPr/>
          <a:lstStyle/>
          <a:p>
            <a:fld id="{CBFABBD5-92BA-694C-9D1D-718A0B2828FF}" type="datetimeFigureOut">
              <a:rPr lang="en-US" smtClean="0"/>
              <a:t>8/20/2025</a:t>
            </a:fld>
            <a:endParaRPr lang="en-US"/>
          </a:p>
        </p:txBody>
      </p:sp>
      <p:sp>
        <p:nvSpPr>
          <p:cNvPr id="5" name="Footer Placeholder 4">
            <a:extLst>
              <a:ext uri="{FF2B5EF4-FFF2-40B4-BE49-F238E27FC236}">
                <a16:creationId xmlns:a16="http://schemas.microsoft.com/office/drawing/2014/main" id="{EB5F172C-43F9-CCD2-D64F-FEA87E438C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9F84CB-7C01-94C6-8063-576F2FECB7E3}"/>
              </a:ext>
            </a:extLst>
          </p:cNvPr>
          <p:cNvSpPr>
            <a:spLocks noGrp="1"/>
          </p:cNvSpPr>
          <p:nvPr>
            <p:ph type="sldNum" sz="quarter" idx="12"/>
          </p:nvPr>
        </p:nvSpPr>
        <p:spPr/>
        <p:txBody>
          <a:bodyPr/>
          <a:lstStyle/>
          <a:p>
            <a:fld id="{65192DC2-4A62-CE45-8C7E-9A2D0C8BC63A}" type="slidenum">
              <a:rPr lang="en-US" smtClean="0"/>
              <a:t>‹#›</a:t>
            </a:fld>
            <a:endParaRPr lang="en-US"/>
          </a:p>
        </p:txBody>
      </p:sp>
    </p:spTree>
    <p:extLst>
      <p:ext uri="{BB962C8B-B14F-4D97-AF65-F5344CB8AC3E}">
        <p14:creationId xmlns:p14="http://schemas.microsoft.com/office/powerpoint/2010/main" val="3540850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283683-7915-46E2-5071-F80CAA7AA9F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CE08BF-EB4B-867E-B36D-5ACADCD17D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966C2B-AD9D-0EE2-B673-9408B2FC18D5}"/>
              </a:ext>
            </a:extLst>
          </p:cNvPr>
          <p:cNvSpPr>
            <a:spLocks noGrp="1"/>
          </p:cNvSpPr>
          <p:nvPr>
            <p:ph type="dt" sz="half" idx="10"/>
          </p:nvPr>
        </p:nvSpPr>
        <p:spPr/>
        <p:txBody>
          <a:bodyPr/>
          <a:lstStyle/>
          <a:p>
            <a:fld id="{CBFABBD5-92BA-694C-9D1D-718A0B2828FF}" type="datetimeFigureOut">
              <a:rPr lang="en-US" smtClean="0"/>
              <a:t>8/20/2025</a:t>
            </a:fld>
            <a:endParaRPr lang="en-US"/>
          </a:p>
        </p:txBody>
      </p:sp>
      <p:sp>
        <p:nvSpPr>
          <p:cNvPr id="5" name="Footer Placeholder 4">
            <a:extLst>
              <a:ext uri="{FF2B5EF4-FFF2-40B4-BE49-F238E27FC236}">
                <a16:creationId xmlns:a16="http://schemas.microsoft.com/office/drawing/2014/main" id="{C5ED5227-9636-D180-7B01-798E30A513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8C6FF7-11D3-5E67-FFFB-929CC46EDDB0}"/>
              </a:ext>
            </a:extLst>
          </p:cNvPr>
          <p:cNvSpPr>
            <a:spLocks noGrp="1"/>
          </p:cNvSpPr>
          <p:nvPr>
            <p:ph type="sldNum" sz="quarter" idx="12"/>
          </p:nvPr>
        </p:nvSpPr>
        <p:spPr/>
        <p:txBody>
          <a:bodyPr/>
          <a:lstStyle/>
          <a:p>
            <a:fld id="{65192DC2-4A62-CE45-8C7E-9A2D0C8BC63A}" type="slidenum">
              <a:rPr lang="en-US" smtClean="0"/>
              <a:t>‹#›</a:t>
            </a:fld>
            <a:endParaRPr lang="en-US"/>
          </a:p>
        </p:txBody>
      </p:sp>
    </p:spTree>
    <p:extLst>
      <p:ext uri="{BB962C8B-B14F-4D97-AF65-F5344CB8AC3E}">
        <p14:creationId xmlns:p14="http://schemas.microsoft.com/office/powerpoint/2010/main" val="4001110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0621B-3368-6113-6A08-A59E32EA01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AB4E41-3B91-808B-48F9-7E9F3F3765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483381-7AE2-50A1-5136-3F6C5CCC0FA2}"/>
              </a:ext>
            </a:extLst>
          </p:cNvPr>
          <p:cNvSpPr>
            <a:spLocks noGrp="1"/>
          </p:cNvSpPr>
          <p:nvPr>
            <p:ph type="dt" sz="half" idx="10"/>
          </p:nvPr>
        </p:nvSpPr>
        <p:spPr/>
        <p:txBody>
          <a:bodyPr/>
          <a:lstStyle/>
          <a:p>
            <a:fld id="{CBFABBD5-92BA-694C-9D1D-718A0B2828FF}" type="datetimeFigureOut">
              <a:rPr lang="en-US" smtClean="0"/>
              <a:t>8/20/2025</a:t>
            </a:fld>
            <a:endParaRPr lang="en-US"/>
          </a:p>
        </p:txBody>
      </p:sp>
      <p:sp>
        <p:nvSpPr>
          <p:cNvPr id="5" name="Footer Placeholder 4">
            <a:extLst>
              <a:ext uri="{FF2B5EF4-FFF2-40B4-BE49-F238E27FC236}">
                <a16:creationId xmlns:a16="http://schemas.microsoft.com/office/drawing/2014/main" id="{8739E7DE-A181-83A5-5D00-F830AF2D01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AB1028-7F24-5136-B236-546ABECA20C7}"/>
              </a:ext>
            </a:extLst>
          </p:cNvPr>
          <p:cNvSpPr>
            <a:spLocks noGrp="1"/>
          </p:cNvSpPr>
          <p:nvPr>
            <p:ph type="sldNum" sz="quarter" idx="12"/>
          </p:nvPr>
        </p:nvSpPr>
        <p:spPr/>
        <p:txBody>
          <a:bodyPr/>
          <a:lstStyle/>
          <a:p>
            <a:fld id="{65192DC2-4A62-CE45-8C7E-9A2D0C8BC63A}" type="slidenum">
              <a:rPr lang="en-US" smtClean="0"/>
              <a:t>‹#›</a:t>
            </a:fld>
            <a:endParaRPr lang="en-US"/>
          </a:p>
        </p:txBody>
      </p:sp>
    </p:spTree>
    <p:extLst>
      <p:ext uri="{BB962C8B-B14F-4D97-AF65-F5344CB8AC3E}">
        <p14:creationId xmlns:p14="http://schemas.microsoft.com/office/powerpoint/2010/main" val="3512028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1A187-786A-E1BA-6E06-6002FCD351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DA9877-67E5-6E6F-EC85-0DF76AAD5FB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99FDAA-853B-C666-B90F-2CC2100D26FA}"/>
              </a:ext>
            </a:extLst>
          </p:cNvPr>
          <p:cNvSpPr>
            <a:spLocks noGrp="1"/>
          </p:cNvSpPr>
          <p:nvPr>
            <p:ph type="dt" sz="half" idx="10"/>
          </p:nvPr>
        </p:nvSpPr>
        <p:spPr/>
        <p:txBody>
          <a:bodyPr/>
          <a:lstStyle/>
          <a:p>
            <a:fld id="{CBFABBD5-92BA-694C-9D1D-718A0B2828FF}" type="datetimeFigureOut">
              <a:rPr lang="en-US" smtClean="0"/>
              <a:t>8/20/2025</a:t>
            </a:fld>
            <a:endParaRPr lang="en-US"/>
          </a:p>
        </p:txBody>
      </p:sp>
      <p:sp>
        <p:nvSpPr>
          <p:cNvPr id="5" name="Footer Placeholder 4">
            <a:extLst>
              <a:ext uri="{FF2B5EF4-FFF2-40B4-BE49-F238E27FC236}">
                <a16:creationId xmlns:a16="http://schemas.microsoft.com/office/drawing/2014/main" id="{8EFCCF1C-43E9-00CA-F17F-DB95146813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245CBF-DA60-D0B5-2DB4-E078D0BB252B}"/>
              </a:ext>
            </a:extLst>
          </p:cNvPr>
          <p:cNvSpPr>
            <a:spLocks noGrp="1"/>
          </p:cNvSpPr>
          <p:nvPr>
            <p:ph type="sldNum" sz="quarter" idx="12"/>
          </p:nvPr>
        </p:nvSpPr>
        <p:spPr/>
        <p:txBody>
          <a:bodyPr/>
          <a:lstStyle/>
          <a:p>
            <a:fld id="{65192DC2-4A62-CE45-8C7E-9A2D0C8BC63A}" type="slidenum">
              <a:rPr lang="en-US" smtClean="0"/>
              <a:t>‹#›</a:t>
            </a:fld>
            <a:endParaRPr lang="en-US"/>
          </a:p>
        </p:txBody>
      </p:sp>
    </p:spTree>
    <p:extLst>
      <p:ext uri="{BB962C8B-B14F-4D97-AF65-F5344CB8AC3E}">
        <p14:creationId xmlns:p14="http://schemas.microsoft.com/office/powerpoint/2010/main" val="1461384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2A52-BDE1-B294-CEC5-669D5D50B4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85F284-E352-CCD9-E68F-8A61E44156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64014E-77D6-51AF-332C-31320196F7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B3603E-9A5D-033A-941A-325BDAA536E3}"/>
              </a:ext>
            </a:extLst>
          </p:cNvPr>
          <p:cNvSpPr>
            <a:spLocks noGrp="1"/>
          </p:cNvSpPr>
          <p:nvPr>
            <p:ph type="dt" sz="half" idx="10"/>
          </p:nvPr>
        </p:nvSpPr>
        <p:spPr/>
        <p:txBody>
          <a:bodyPr/>
          <a:lstStyle/>
          <a:p>
            <a:fld id="{CBFABBD5-92BA-694C-9D1D-718A0B2828FF}" type="datetimeFigureOut">
              <a:rPr lang="en-US" smtClean="0"/>
              <a:t>8/20/2025</a:t>
            </a:fld>
            <a:endParaRPr lang="en-US"/>
          </a:p>
        </p:txBody>
      </p:sp>
      <p:sp>
        <p:nvSpPr>
          <p:cNvPr id="6" name="Footer Placeholder 5">
            <a:extLst>
              <a:ext uri="{FF2B5EF4-FFF2-40B4-BE49-F238E27FC236}">
                <a16:creationId xmlns:a16="http://schemas.microsoft.com/office/drawing/2014/main" id="{E3C3D2E2-0C97-F60B-7CF5-DFB7D321DE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80EA79-7875-C5CB-2D31-394EF35FC3A9}"/>
              </a:ext>
            </a:extLst>
          </p:cNvPr>
          <p:cNvSpPr>
            <a:spLocks noGrp="1"/>
          </p:cNvSpPr>
          <p:nvPr>
            <p:ph type="sldNum" sz="quarter" idx="12"/>
          </p:nvPr>
        </p:nvSpPr>
        <p:spPr/>
        <p:txBody>
          <a:bodyPr/>
          <a:lstStyle/>
          <a:p>
            <a:fld id="{65192DC2-4A62-CE45-8C7E-9A2D0C8BC63A}" type="slidenum">
              <a:rPr lang="en-US" smtClean="0"/>
              <a:t>‹#›</a:t>
            </a:fld>
            <a:endParaRPr lang="en-US"/>
          </a:p>
        </p:txBody>
      </p:sp>
    </p:spTree>
    <p:extLst>
      <p:ext uri="{BB962C8B-B14F-4D97-AF65-F5344CB8AC3E}">
        <p14:creationId xmlns:p14="http://schemas.microsoft.com/office/powerpoint/2010/main" val="40636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DB4E8-6C57-6CCB-07B7-BAF3309E457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AA698D-EE73-83D0-D085-C53055D1C5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994A27-A7D2-8ABC-93DB-A863C0AB82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EAB854-9141-E436-4E91-EA64C23425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730DD2-BDBB-45A5-DE3D-F20CFD3D31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0D839C-BD62-ECA8-F246-438D44BDFA11}"/>
              </a:ext>
            </a:extLst>
          </p:cNvPr>
          <p:cNvSpPr>
            <a:spLocks noGrp="1"/>
          </p:cNvSpPr>
          <p:nvPr>
            <p:ph type="dt" sz="half" idx="10"/>
          </p:nvPr>
        </p:nvSpPr>
        <p:spPr/>
        <p:txBody>
          <a:bodyPr/>
          <a:lstStyle/>
          <a:p>
            <a:fld id="{CBFABBD5-92BA-694C-9D1D-718A0B2828FF}" type="datetimeFigureOut">
              <a:rPr lang="en-US" smtClean="0"/>
              <a:t>8/20/2025</a:t>
            </a:fld>
            <a:endParaRPr lang="en-US"/>
          </a:p>
        </p:txBody>
      </p:sp>
      <p:sp>
        <p:nvSpPr>
          <p:cNvPr id="8" name="Footer Placeholder 7">
            <a:extLst>
              <a:ext uri="{FF2B5EF4-FFF2-40B4-BE49-F238E27FC236}">
                <a16:creationId xmlns:a16="http://schemas.microsoft.com/office/drawing/2014/main" id="{5E33F8DB-EC8E-3DA8-F3C9-96740E6324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6E60A3-0E67-2742-EADA-C5F53F60A18A}"/>
              </a:ext>
            </a:extLst>
          </p:cNvPr>
          <p:cNvSpPr>
            <a:spLocks noGrp="1"/>
          </p:cNvSpPr>
          <p:nvPr>
            <p:ph type="sldNum" sz="quarter" idx="12"/>
          </p:nvPr>
        </p:nvSpPr>
        <p:spPr/>
        <p:txBody>
          <a:bodyPr/>
          <a:lstStyle/>
          <a:p>
            <a:fld id="{65192DC2-4A62-CE45-8C7E-9A2D0C8BC63A}" type="slidenum">
              <a:rPr lang="en-US" smtClean="0"/>
              <a:t>‹#›</a:t>
            </a:fld>
            <a:endParaRPr lang="en-US"/>
          </a:p>
        </p:txBody>
      </p:sp>
    </p:spTree>
    <p:extLst>
      <p:ext uri="{BB962C8B-B14F-4D97-AF65-F5344CB8AC3E}">
        <p14:creationId xmlns:p14="http://schemas.microsoft.com/office/powerpoint/2010/main" val="4126006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C8657-C14F-F066-422E-165CB2A3D6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FEA922-9441-4132-1702-7B21517BBB4E}"/>
              </a:ext>
            </a:extLst>
          </p:cNvPr>
          <p:cNvSpPr>
            <a:spLocks noGrp="1"/>
          </p:cNvSpPr>
          <p:nvPr>
            <p:ph type="dt" sz="half" idx="10"/>
          </p:nvPr>
        </p:nvSpPr>
        <p:spPr/>
        <p:txBody>
          <a:bodyPr/>
          <a:lstStyle/>
          <a:p>
            <a:fld id="{CBFABBD5-92BA-694C-9D1D-718A0B2828FF}" type="datetimeFigureOut">
              <a:rPr lang="en-US" smtClean="0"/>
              <a:t>8/20/2025</a:t>
            </a:fld>
            <a:endParaRPr lang="en-US"/>
          </a:p>
        </p:txBody>
      </p:sp>
      <p:sp>
        <p:nvSpPr>
          <p:cNvPr id="4" name="Footer Placeholder 3">
            <a:extLst>
              <a:ext uri="{FF2B5EF4-FFF2-40B4-BE49-F238E27FC236}">
                <a16:creationId xmlns:a16="http://schemas.microsoft.com/office/drawing/2014/main" id="{47F16238-5E23-4B26-8CCC-5F2CC55024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78F53D-C0E4-1A49-9377-1FF0C298FF94}"/>
              </a:ext>
            </a:extLst>
          </p:cNvPr>
          <p:cNvSpPr>
            <a:spLocks noGrp="1"/>
          </p:cNvSpPr>
          <p:nvPr>
            <p:ph type="sldNum" sz="quarter" idx="12"/>
          </p:nvPr>
        </p:nvSpPr>
        <p:spPr/>
        <p:txBody>
          <a:bodyPr/>
          <a:lstStyle/>
          <a:p>
            <a:fld id="{65192DC2-4A62-CE45-8C7E-9A2D0C8BC63A}" type="slidenum">
              <a:rPr lang="en-US" smtClean="0"/>
              <a:t>‹#›</a:t>
            </a:fld>
            <a:endParaRPr lang="en-US"/>
          </a:p>
        </p:txBody>
      </p:sp>
    </p:spTree>
    <p:extLst>
      <p:ext uri="{BB962C8B-B14F-4D97-AF65-F5344CB8AC3E}">
        <p14:creationId xmlns:p14="http://schemas.microsoft.com/office/powerpoint/2010/main" val="3846592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302FBB-9F8D-B63B-59CD-6FC0A2E0F410}"/>
              </a:ext>
            </a:extLst>
          </p:cNvPr>
          <p:cNvSpPr>
            <a:spLocks noGrp="1"/>
          </p:cNvSpPr>
          <p:nvPr>
            <p:ph type="dt" sz="half" idx="10"/>
          </p:nvPr>
        </p:nvSpPr>
        <p:spPr/>
        <p:txBody>
          <a:bodyPr/>
          <a:lstStyle/>
          <a:p>
            <a:fld id="{CBFABBD5-92BA-694C-9D1D-718A0B2828FF}" type="datetimeFigureOut">
              <a:rPr lang="en-US" smtClean="0"/>
              <a:t>8/20/2025</a:t>
            </a:fld>
            <a:endParaRPr lang="en-US"/>
          </a:p>
        </p:txBody>
      </p:sp>
      <p:sp>
        <p:nvSpPr>
          <p:cNvPr id="3" name="Footer Placeholder 2">
            <a:extLst>
              <a:ext uri="{FF2B5EF4-FFF2-40B4-BE49-F238E27FC236}">
                <a16:creationId xmlns:a16="http://schemas.microsoft.com/office/drawing/2014/main" id="{4C037FE1-37E3-771F-6F3A-7D92ADFAA8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245F0F8-A0A7-0821-98B1-8D5108222036}"/>
              </a:ext>
            </a:extLst>
          </p:cNvPr>
          <p:cNvSpPr>
            <a:spLocks noGrp="1"/>
          </p:cNvSpPr>
          <p:nvPr>
            <p:ph type="sldNum" sz="quarter" idx="12"/>
          </p:nvPr>
        </p:nvSpPr>
        <p:spPr/>
        <p:txBody>
          <a:bodyPr/>
          <a:lstStyle/>
          <a:p>
            <a:fld id="{65192DC2-4A62-CE45-8C7E-9A2D0C8BC63A}" type="slidenum">
              <a:rPr lang="en-US" smtClean="0"/>
              <a:t>‹#›</a:t>
            </a:fld>
            <a:endParaRPr lang="en-US"/>
          </a:p>
        </p:txBody>
      </p:sp>
    </p:spTree>
    <p:extLst>
      <p:ext uri="{BB962C8B-B14F-4D97-AF65-F5344CB8AC3E}">
        <p14:creationId xmlns:p14="http://schemas.microsoft.com/office/powerpoint/2010/main" val="17797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B35FD-71A5-C891-5B4E-83F86D0A27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BE84C7-0955-2EB5-220E-0350543B10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137BDF-6072-CB09-F027-9EB3B9091A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1BCB7A-031B-66E8-C639-FC37E9C63D9C}"/>
              </a:ext>
            </a:extLst>
          </p:cNvPr>
          <p:cNvSpPr>
            <a:spLocks noGrp="1"/>
          </p:cNvSpPr>
          <p:nvPr>
            <p:ph type="dt" sz="half" idx="10"/>
          </p:nvPr>
        </p:nvSpPr>
        <p:spPr/>
        <p:txBody>
          <a:bodyPr/>
          <a:lstStyle/>
          <a:p>
            <a:fld id="{CBFABBD5-92BA-694C-9D1D-718A0B2828FF}" type="datetimeFigureOut">
              <a:rPr lang="en-US" smtClean="0"/>
              <a:t>8/20/2025</a:t>
            </a:fld>
            <a:endParaRPr lang="en-US"/>
          </a:p>
        </p:txBody>
      </p:sp>
      <p:sp>
        <p:nvSpPr>
          <p:cNvPr id="6" name="Footer Placeholder 5">
            <a:extLst>
              <a:ext uri="{FF2B5EF4-FFF2-40B4-BE49-F238E27FC236}">
                <a16:creationId xmlns:a16="http://schemas.microsoft.com/office/drawing/2014/main" id="{C6EFB704-DBF5-9670-875D-4881D06C69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3DE16C-FC70-E2A4-22D9-720F978D0E58}"/>
              </a:ext>
            </a:extLst>
          </p:cNvPr>
          <p:cNvSpPr>
            <a:spLocks noGrp="1"/>
          </p:cNvSpPr>
          <p:nvPr>
            <p:ph type="sldNum" sz="quarter" idx="12"/>
          </p:nvPr>
        </p:nvSpPr>
        <p:spPr/>
        <p:txBody>
          <a:bodyPr/>
          <a:lstStyle/>
          <a:p>
            <a:fld id="{65192DC2-4A62-CE45-8C7E-9A2D0C8BC63A}" type="slidenum">
              <a:rPr lang="en-US" smtClean="0"/>
              <a:t>‹#›</a:t>
            </a:fld>
            <a:endParaRPr lang="en-US"/>
          </a:p>
        </p:txBody>
      </p:sp>
    </p:spTree>
    <p:extLst>
      <p:ext uri="{BB962C8B-B14F-4D97-AF65-F5344CB8AC3E}">
        <p14:creationId xmlns:p14="http://schemas.microsoft.com/office/powerpoint/2010/main" val="4120630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C49C-7F91-2A48-FF9A-7FC7314D87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F5D2E4-CE71-EA0F-30A9-E4D90352F7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6ACE4A-FCF8-79D3-23DA-44A40BC045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C74FC4-B080-603E-6638-8B50EDDEB0E5}"/>
              </a:ext>
            </a:extLst>
          </p:cNvPr>
          <p:cNvSpPr>
            <a:spLocks noGrp="1"/>
          </p:cNvSpPr>
          <p:nvPr>
            <p:ph type="dt" sz="half" idx="10"/>
          </p:nvPr>
        </p:nvSpPr>
        <p:spPr/>
        <p:txBody>
          <a:bodyPr/>
          <a:lstStyle/>
          <a:p>
            <a:fld id="{CBFABBD5-92BA-694C-9D1D-718A0B2828FF}" type="datetimeFigureOut">
              <a:rPr lang="en-US" smtClean="0"/>
              <a:t>8/20/2025</a:t>
            </a:fld>
            <a:endParaRPr lang="en-US"/>
          </a:p>
        </p:txBody>
      </p:sp>
      <p:sp>
        <p:nvSpPr>
          <p:cNvPr id="6" name="Footer Placeholder 5">
            <a:extLst>
              <a:ext uri="{FF2B5EF4-FFF2-40B4-BE49-F238E27FC236}">
                <a16:creationId xmlns:a16="http://schemas.microsoft.com/office/drawing/2014/main" id="{1E7465F5-5D16-7BCC-BCC4-1CBFF26CA9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0053A3-CBAA-6C24-6D59-A9B9B2C35F31}"/>
              </a:ext>
            </a:extLst>
          </p:cNvPr>
          <p:cNvSpPr>
            <a:spLocks noGrp="1"/>
          </p:cNvSpPr>
          <p:nvPr>
            <p:ph type="sldNum" sz="quarter" idx="12"/>
          </p:nvPr>
        </p:nvSpPr>
        <p:spPr/>
        <p:txBody>
          <a:bodyPr/>
          <a:lstStyle/>
          <a:p>
            <a:fld id="{65192DC2-4A62-CE45-8C7E-9A2D0C8BC63A}" type="slidenum">
              <a:rPr lang="en-US" smtClean="0"/>
              <a:t>‹#›</a:t>
            </a:fld>
            <a:endParaRPr lang="en-US"/>
          </a:p>
        </p:txBody>
      </p:sp>
    </p:spTree>
    <p:extLst>
      <p:ext uri="{BB962C8B-B14F-4D97-AF65-F5344CB8AC3E}">
        <p14:creationId xmlns:p14="http://schemas.microsoft.com/office/powerpoint/2010/main" val="2567833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AFD18B-9AA5-8480-2034-A2F9409518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B1A1CC-9BEB-6EB2-C2D8-1F1C69A4E0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4A8988-91AC-8CBE-E270-FDAC20B7F9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BFABBD5-92BA-694C-9D1D-718A0B2828FF}" type="datetimeFigureOut">
              <a:rPr lang="en-US" smtClean="0"/>
              <a:t>8/20/2025</a:t>
            </a:fld>
            <a:endParaRPr lang="en-US"/>
          </a:p>
        </p:txBody>
      </p:sp>
      <p:sp>
        <p:nvSpPr>
          <p:cNvPr id="5" name="Footer Placeholder 4">
            <a:extLst>
              <a:ext uri="{FF2B5EF4-FFF2-40B4-BE49-F238E27FC236}">
                <a16:creationId xmlns:a16="http://schemas.microsoft.com/office/drawing/2014/main" id="{6A0B02F6-66B8-26DB-762E-9BB5D63762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A0C658A-DA0D-F34D-7E3E-FC45CB87EB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5192DC2-4A62-CE45-8C7E-9A2D0C8BC63A}" type="slidenum">
              <a:rPr lang="en-US" smtClean="0"/>
              <a:t>‹#›</a:t>
            </a:fld>
            <a:endParaRPr lang="en-US"/>
          </a:p>
        </p:txBody>
      </p:sp>
    </p:spTree>
    <p:extLst>
      <p:ext uri="{BB962C8B-B14F-4D97-AF65-F5344CB8AC3E}">
        <p14:creationId xmlns:p14="http://schemas.microsoft.com/office/powerpoint/2010/main" val="347427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32685-0914-B099-59DF-CE25E63B6DCA}"/>
              </a:ext>
            </a:extLst>
          </p:cNvPr>
          <p:cNvSpPr>
            <a:spLocks noGrp="1"/>
          </p:cNvSpPr>
          <p:nvPr>
            <p:ph type="ctrTitle"/>
          </p:nvPr>
        </p:nvSpPr>
        <p:spPr/>
        <p:txBody>
          <a:bodyPr>
            <a:normAutofit/>
          </a:bodyPr>
          <a:lstStyle/>
          <a:p>
            <a:r>
              <a:rPr lang="en-US" sz="3000" b="1" u="sng" dirty="0"/>
              <a:t>Lesson 10: Introduction to Excel and Data Collection Sheet</a:t>
            </a:r>
            <a:br>
              <a:rPr lang="en-US" sz="3000" b="1" u="sng" dirty="0"/>
            </a:br>
            <a:r>
              <a:rPr lang="en-US" sz="3000" dirty="0"/>
              <a:t> </a:t>
            </a:r>
            <a:br>
              <a:rPr lang="en-US" sz="3000" dirty="0"/>
            </a:br>
            <a:r>
              <a:rPr lang="en-US" sz="3000" i="1" dirty="0"/>
              <a:t>Summary</a:t>
            </a:r>
            <a:r>
              <a:rPr lang="en-US" sz="3000" dirty="0"/>
              <a:t>: Students will work on their procedures and complete HOA. </a:t>
            </a:r>
          </a:p>
        </p:txBody>
      </p:sp>
      <p:sp>
        <p:nvSpPr>
          <p:cNvPr id="3" name="Subtitle 2">
            <a:extLst>
              <a:ext uri="{FF2B5EF4-FFF2-40B4-BE49-F238E27FC236}">
                <a16:creationId xmlns:a16="http://schemas.microsoft.com/office/drawing/2014/main" id="{336D90C7-F1FC-9ED9-99B2-6FC9413F009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58303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51E7CE-3F05-5519-2D71-7925FEA571C9}"/>
              </a:ext>
            </a:extLst>
          </p:cNvPr>
          <p:cNvSpPr>
            <a:spLocks noGrp="1"/>
          </p:cNvSpPr>
          <p:nvPr>
            <p:ph type="title"/>
          </p:nvPr>
        </p:nvSpPr>
        <p:spPr>
          <a:xfrm>
            <a:off x="5596501" y="489508"/>
            <a:ext cx="5754896" cy="1667569"/>
          </a:xfrm>
        </p:spPr>
        <p:txBody>
          <a:bodyPr anchor="b">
            <a:normAutofit/>
          </a:bodyPr>
          <a:lstStyle/>
          <a:p>
            <a:r>
              <a:rPr lang="en-US" sz="2800" b="1"/>
              <a:t>A project where you are looking for how much one variable tends to change when the other changes, collecting both variables.</a:t>
            </a:r>
            <a:endParaRPr lang="en-US" sz="2800"/>
          </a:p>
        </p:txBody>
      </p:sp>
      <p:sp>
        <p:nvSpPr>
          <p:cNvPr id="3" name="Content Placeholder 2">
            <a:extLst>
              <a:ext uri="{FF2B5EF4-FFF2-40B4-BE49-F238E27FC236}">
                <a16:creationId xmlns:a16="http://schemas.microsoft.com/office/drawing/2014/main" id="{66181809-EF55-DFDC-0715-095E044CBA82}"/>
              </a:ext>
            </a:extLst>
          </p:cNvPr>
          <p:cNvSpPr>
            <a:spLocks noGrp="1"/>
          </p:cNvSpPr>
          <p:nvPr>
            <p:ph idx="1"/>
          </p:nvPr>
        </p:nvSpPr>
        <p:spPr>
          <a:xfrm>
            <a:off x="5596502" y="2405894"/>
            <a:ext cx="5754896" cy="3197464"/>
          </a:xfrm>
        </p:spPr>
        <p:txBody>
          <a:bodyPr anchor="t">
            <a:normAutofit/>
          </a:bodyPr>
          <a:lstStyle/>
          <a:p>
            <a:pPr lvl="0"/>
            <a:r>
              <a:rPr lang="en-US" sz="1700"/>
              <a:t>Variables</a:t>
            </a:r>
          </a:p>
          <a:p>
            <a:pPr lvl="1"/>
            <a:r>
              <a:rPr lang="en-US" sz="1700"/>
              <a:t>Variable One is numeric</a:t>
            </a:r>
          </a:p>
          <a:p>
            <a:pPr lvl="1"/>
            <a:r>
              <a:rPr lang="en-US" sz="1700"/>
              <a:t>Variable Two is numeric</a:t>
            </a:r>
          </a:p>
          <a:p>
            <a:pPr lvl="0"/>
            <a:r>
              <a:rPr lang="en-US" sz="1700"/>
              <a:t>Make sure to label your columns. Column Rainfall and Temperature will be collected at the same time and then repeated. </a:t>
            </a:r>
          </a:p>
          <a:p>
            <a:pPr lvl="0"/>
            <a:r>
              <a:rPr lang="en-US" sz="1700"/>
              <a:t>Procedures will need to explain how and when records were collected.</a:t>
            </a:r>
          </a:p>
          <a:p>
            <a:pPr lvl="0"/>
            <a:r>
              <a:rPr lang="en-US" sz="1700"/>
              <a:t>Research Question: Does rainfall relate to temperature?</a:t>
            </a:r>
          </a:p>
          <a:p>
            <a:pPr lvl="0"/>
            <a:r>
              <a:rPr lang="en-US" sz="1700"/>
              <a:t>You would run a correlation.</a:t>
            </a:r>
          </a:p>
          <a:p>
            <a:endParaRPr lang="en-US" sz="1700"/>
          </a:p>
        </p:txBody>
      </p:sp>
      <p:sp>
        <p:nvSpPr>
          <p:cNvPr id="15" name="Rectangle 14">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172382DF-26F4-525B-3C4C-7FC704790677}"/>
              </a:ext>
            </a:extLst>
          </p:cNvPr>
          <p:cNvGraphicFramePr>
            <a:graphicFrameLocks noGrp="1"/>
          </p:cNvGraphicFramePr>
          <p:nvPr>
            <p:extLst>
              <p:ext uri="{D42A27DB-BD31-4B8C-83A1-F6EECF244321}">
                <p14:modId xmlns:p14="http://schemas.microsoft.com/office/powerpoint/2010/main" val="4054089153"/>
              </p:ext>
            </p:extLst>
          </p:nvPr>
        </p:nvGraphicFramePr>
        <p:xfrm>
          <a:off x="1068130" y="1497580"/>
          <a:ext cx="3876166" cy="3431155"/>
        </p:xfrm>
        <a:graphic>
          <a:graphicData uri="http://schemas.openxmlformats.org/drawingml/2006/table">
            <a:tbl>
              <a:tblPr bandRow="1"/>
              <a:tblGrid>
                <a:gridCol w="1093525">
                  <a:extLst>
                    <a:ext uri="{9D8B030D-6E8A-4147-A177-3AD203B41FA5}">
                      <a16:colId xmlns:a16="http://schemas.microsoft.com/office/drawing/2014/main" val="1934212998"/>
                    </a:ext>
                  </a:extLst>
                </a:gridCol>
                <a:gridCol w="1168645">
                  <a:extLst>
                    <a:ext uri="{9D8B030D-6E8A-4147-A177-3AD203B41FA5}">
                      <a16:colId xmlns:a16="http://schemas.microsoft.com/office/drawing/2014/main" val="1966914869"/>
                    </a:ext>
                  </a:extLst>
                </a:gridCol>
                <a:gridCol w="1613996">
                  <a:extLst>
                    <a:ext uri="{9D8B030D-6E8A-4147-A177-3AD203B41FA5}">
                      <a16:colId xmlns:a16="http://schemas.microsoft.com/office/drawing/2014/main" val="395296686"/>
                    </a:ext>
                  </a:extLst>
                </a:gridCol>
              </a:tblGrid>
              <a:tr h="332995">
                <a:tc>
                  <a:txBody>
                    <a:bodyPr/>
                    <a:lstStyle/>
                    <a:p>
                      <a:pPr marL="0" marR="0" algn="r" fontAlgn="b">
                        <a:lnSpc>
                          <a:spcPct val="107000"/>
                        </a:lnSpc>
                        <a:buNone/>
                      </a:pPr>
                      <a:r>
                        <a:rPr lang="en-US" sz="1900" b="0" i="0" u="none" strike="noStrike">
                          <a:effectLst/>
                          <a:latin typeface="Times New Roman" panose="02020603050405020304" pitchFamily="18" charset="0"/>
                          <a:ea typeface="Times New Roman" panose="02020603050405020304" pitchFamily="18" charset="0"/>
                          <a:cs typeface="Calibri" panose="020F0502020204030204" pitchFamily="34" charset="0"/>
                        </a:rPr>
                        <a:t>Record</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900" b="0" i="0" u="none" strike="noStrike">
                          <a:effectLst/>
                          <a:latin typeface="Times New Roman" panose="02020603050405020304" pitchFamily="18" charset="0"/>
                          <a:ea typeface="Times New Roman" panose="02020603050405020304" pitchFamily="18" charset="0"/>
                          <a:cs typeface="Calibri" panose="020F0502020204030204" pitchFamily="34" charset="0"/>
                        </a:rPr>
                        <a:t>Rainfall</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900" b="0" i="0" u="none" strike="noStrike">
                          <a:effectLst/>
                          <a:latin typeface="Times New Roman" panose="02020603050405020304" pitchFamily="18" charset="0"/>
                          <a:ea typeface="Times New Roman" panose="02020603050405020304" pitchFamily="18" charset="0"/>
                          <a:cs typeface="Calibri" panose="020F0502020204030204" pitchFamily="34" charset="0"/>
                        </a:rPr>
                        <a:t>Temperature</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970787"/>
                  </a:ext>
                </a:extLst>
              </a:tr>
              <a:tr h="309816">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1</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0245546"/>
                  </a:ext>
                </a:extLst>
              </a:tr>
              <a:tr h="309816">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2</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33191235"/>
                  </a:ext>
                </a:extLst>
              </a:tr>
              <a:tr h="309816">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3</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0011915"/>
                  </a:ext>
                </a:extLst>
              </a:tr>
              <a:tr h="309816">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4</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95513091"/>
                  </a:ext>
                </a:extLst>
              </a:tr>
              <a:tr h="309816">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5</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3405748"/>
                  </a:ext>
                </a:extLst>
              </a:tr>
              <a:tr h="309816">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6</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3825320"/>
                  </a:ext>
                </a:extLst>
              </a:tr>
              <a:tr h="309816">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7</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7507912"/>
                  </a:ext>
                </a:extLst>
              </a:tr>
              <a:tr h="309816">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8</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00170393"/>
                  </a:ext>
                </a:extLst>
              </a:tr>
              <a:tr h="309816">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9</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00678187"/>
                  </a:ext>
                </a:extLst>
              </a:tr>
              <a:tr h="309816">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10</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r" fontAlgn="b">
                        <a:lnSpc>
                          <a:spcPct val="107000"/>
                        </a:lnSpc>
                        <a:buNone/>
                      </a:pPr>
                      <a:r>
                        <a:rPr lang="en-US" sz="1700" b="0" i="0" u="none" strike="noStrike">
                          <a:effectLst/>
                          <a:latin typeface="Times New Roman" panose="02020603050405020304" pitchFamily="18" charset="0"/>
                          <a:ea typeface="Times New Roman" panose="02020603050405020304" pitchFamily="18" charset="0"/>
                          <a:cs typeface="Calibri" panose="020F0502020204030204" pitchFamily="34" charset="0"/>
                        </a:rPr>
                        <a:t> </a:t>
                      </a:r>
                      <a:endParaRPr lang="en-US" sz="3000" b="0" i="0" u="none" strike="noStrike">
                        <a:effectLst/>
                        <a:latin typeface="Arial" panose="020B0604020202020204" pitchFamily="34" charset="0"/>
                      </a:endParaRPr>
                    </a:p>
                  </a:txBody>
                  <a:tcPr marL="115899" marR="115899" marT="1609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91105484"/>
                  </a:ext>
                </a:extLst>
              </a:tr>
            </a:tbl>
          </a:graphicData>
        </a:graphic>
      </p:graphicFrame>
    </p:spTree>
    <p:extLst>
      <p:ext uri="{BB962C8B-B14F-4D97-AF65-F5344CB8AC3E}">
        <p14:creationId xmlns:p14="http://schemas.microsoft.com/office/powerpoint/2010/main" val="166164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3AA1E5-34FC-D5D2-068C-A1710BFF2242}"/>
              </a:ext>
            </a:extLst>
          </p:cNvPr>
          <p:cNvSpPr>
            <a:spLocks noGrp="1"/>
          </p:cNvSpPr>
          <p:nvPr>
            <p:ph type="title"/>
          </p:nvPr>
        </p:nvSpPr>
        <p:spPr>
          <a:xfrm>
            <a:off x="1149716" y="499397"/>
            <a:ext cx="5929422" cy="1640180"/>
          </a:xfrm>
        </p:spPr>
        <p:txBody>
          <a:bodyPr anchor="b">
            <a:normAutofit/>
          </a:bodyPr>
          <a:lstStyle/>
          <a:p>
            <a:r>
              <a:rPr lang="en-US" sz="4000" b="1"/>
              <a:t>Non-human study, collecting data over time</a:t>
            </a:r>
            <a:endParaRPr lang="en-US" sz="4000"/>
          </a:p>
        </p:txBody>
      </p:sp>
      <p:sp>
        <p:nvSpPr>
          <p:cNvPr id="3" name="Content Placeholder 2">
            <a:extLst>
              <a:ext uri="{FF2B5EF4-FFF2-40B4-BE49-F238E27FC236}">
                <a16:creationId xmlns:a16="http://schemas.microsoft.com/office/drawing/2014/main" id="{DE2030BE-FB80-641E-8E41-B3777F4C32EE}"/>
              </a:ext>
            </a:extLst>
          </p:cNvPr>
          <p:cNvSpPr>
            <a:spLocks noGrp="1"/>
          </p:cNvSpPr>
          <p:nvPr>
            <p:ph idx="1"/>
          </p:nvPr>
        </p:nvSpPr>
        <p:spPr>
          <a:xfrm>
            <a:off x="1149717" y="2423821"/>
            <a:ext cx="5929422" cy="3519780"/>
          </a:xfrm>
        </p:spPr>
        <p:txBody>
          <a:bodyPr>
            <a:normAutofit/>
          </a:bodyPr>
          <a:lstStyle/>
          <a:p>
            <a:pPr lvl="0"/>
            <a:r>
              <a:rPr lang="en-US" sz="2000"/>
              <a:t>Variables</a:t>
            </a:r>
          </a:p>
          <a:p>
            <a:pPr lvl="1"/>
            <a:r>
              <a:rPr lang="en-US" sz="2000"/>
              <a:t>The Independent Variable is categorical </a:t>
            </a:r>
          </a:p>
          <a:p>
            <a:pPr lvl="1"/>
            <a:r>
              <a:rPr lang="en-US" sz="2000"/>
              <a:t>The Dependent Variable is numeric</a:t>
            </a:r>
          </a:p>
          <a:p>
            <a:pPr lvl="0"/>
            <a:r>
              <a:rPr lang="en-US" sz="2000"/>
              <a:t>Make sure to set up your data sheet to collect data over time and record data for each group.</a:t>
            </a:r>
          </a:p>
          <a:p>
            <a:pPr lvl="0"/>
            <a:r>
              <a:rPr lang="en-US" sz="2000"/>
              <a:t>Research Question: Does plant height differ among fertilizer?</a:t>
            </a:r>
          </a:p>
          <a:p>
            <a:pPr lvl="0"/>
            <a:r>
              <a:rPr lang="en-US" sz="2000"/>
              <a:t>You would run an ANOVA.</a:t>
            </a:r>
          </a:p>
          <a:p>
            <a:endParaRPr lang="en-US" sz="2000"/>
          </a:p>
        </p:txBody>
      </p:sp>
      <p:pic>
        <p:nvPicPr>
          <p:cNvPr id="4" name="image38.png" descr="A table with text and numbers&#10;&#10;Description automatically generated">
            <a:extLst>
              <a:ext uri="{FF2B5EF4-FFF2-40B4-BE49-F238E27FC236}">
                <a16:creationId xmlns:a16="http://schemas.microsoft.com/office/drawing/2014/main" id="{3DF493E0-8A8F-71F7-3AEC-BB939125B237}"/>
              </a:ext>
            </a:extLst>
          </p:cNvPr>
          <p:cNvPicPr/>
          <p:nvPr/>
        </p:nvPicPr>
        <p:blipFill>
          <a:blip r:embed="rId2"/>
          <a:stretch>
            <a:fillRect/>
          </a:stretch>
        </p:blipFill>
        <p:spPr>
          <a:xfrm>
            <a:off x="7745506" y="950404"/>
            <a:ext cx="3765176" cy="4849616"/>
          </a:xfrm>
          <a:prstGeom prst="rect">
            <a:avLst/>
          </a:prstGeom>
        </p:spPr>
      </p:pic>
      <p:sp>
        <p:nvSpPr>
          <p:cNvPr id="11" name="Rectangle 10">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9337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9FC68-4FF9-0A26-7BE6-DC2DA57B74D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0538B2-EE67-116E-21D7-DA79FFF6BA91}"/>
              </a:ext>
            </a:extLst>
          </p:cNvPr>
          <p:cNvSpPr>
            <a:spLocks noGrp="1"/>
          </p:cNvSpPr>
          <p:nvPr>
            <p:ph idx="1"/>
          </p:nvPr>
        </p:nvSpPr>
        <p:spPr/>
        <p:txBody>
          <a:bodyPr/>
          <a:lstStyle/>
          <a:p>
            <a:pPr lvl="0"/>
            <a:r>
              <a:rPr lang="en-US" dirty="0"/>
              <a:t>Introduce Students to Excel</a:t>
            </a:r>
          </a:p>
          <a:p>
            <a:pPr lvl="0"/>
            <a:r>
              <a:rPr lang="en-US" dirty="0"/>
              <a:t>Generate a Data Collection Chart for the Research Project</a:t>
            </a:r>
          </a:p>
          <a:p>
            <a:pPr lvl="0"/>
            <a:r>
              <a:rPr lang="en-US" dirty="0"/>
              <a:t>Complete HOA #4 </a:t>
            </a:r>
          </a:p>
          <a:p>
            <a:endParaRPr lang="en-US" dirty="0"/>
          </a:p>
        </p:txBody>
      </p:sp>
    </p:spTree>
    <p:extLst>
      <p:ext uri="{BB962C8B-B14F-4D97-AF65-F5344CB8AC3E}">
        <p14:creationId xmlns:p14="http://schemas.microsoft.com/office/powerpoint/2010/main" val="2639399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9034B-57A4-7CD7-F865-273B2C825CD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0BF3408-80EC-34CE-AEE2-6EB84B7EB80E}"/>
              </a:ext>
            </a:extLst>
          </p:cNvPr>
          <p:cNvSpPr>
            <a:spLocks noGrp="1"/>
          </p:cNvSpPr>
          <p:nvPr>
            <p:ph idx="1"/>
          </p:nvPr>
        </p:nvSpPr>
        <p:spPr/>
        <p:txBody>
          <a:bodyPr>
            <a:normAutofit fontScale="85000" lnSpcReduction="20000"/>
          </a:bodyPr>
          <a:lstStyle/>
          <a:p>
            <a:r>
              <a:rPr lang="en-US" dirty="0"/>
              <a:t>Excel is a powerful and widely used tool for data organization, analysis, and visualization. Throughout your project, you'll rely on Excel to analyze your results, perform calculations, and present your descriptive statistics and graphs clearly and professionally. Whether you're working with numbers, text, or dates, Excel provides an efficient and flexible platform to manage your data and extract meaningful insights.</a:t>
            </a:r>
          </a:p>
          <a:p>
            <a:r>
              <a:rPr lang="en-US" dirty="0"/>
              <a:t>There are numerous online resources available to help you master Excel, from beginner tutorials to more advanced techniques. To get started, a simple Google search using keywords like "Excel for beginners" or "Excel data analysis tutorial" will lead you to countless helpful guides, video tutorials, and practice exercises. Additionally, websites like Microsoft’s official support page, YouTube, and educational platforms such as Coursera and LinkedIn Learning offer in-depth courses to help you sharpen your Excel skills.</a:t>
            </a:r>
          </a:p>
          <a:p>
            <a:r>
              <a:rPr lang="en-US" dirty="0"/>
              <a:t>By taking advantage of these resources, you’ll be able to unlock Excel’s full potential and confidently analyze and present your data.</a:t>
            </a:r>
          </a:p>
          <a:p>
            <a:endParaRPr lang="en-US" dirty="0"/>
          </a:p>
        </p:txBody>
      </p:sp>
    </p:spTree>
    <p:extLst>
      <p:ext uri="{BB962C8B-B14F-4D97-AF65-F5344CB8AC3E}">
        <p14:creationId xmlns:p14="http://schemas.microsoft.com/office/powerpoint/2010/main" val="1258082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EED7D-B93B-43F7-8A88-0BAA809CC81D}"/>
              </a:ext>
            </a:extLst>
          </p:cNvPr>
          <p:cNvSpPr>
            <a:spLocks noGrp="1"/>
          </p:cNvSpPr>
          <p:nvPr>
            <p:ph type="title"/>
          </p:nvPr>
        </p:nvSpPr>
        <p:spPr/>
        <p:txBody>
          <a:bodyPr/>
          <a:lstStyle/>
          <a:p>
            <a:r>
              <a:rPr lang="en-US" dirty="0"/>
              <a:t>HOA #4</a:t>
            </a:r>
          </a:p>
        </p:txBody>
      </p:sp>
      <p:sp>
        <p:nvSpPr>
          <p:cNvPr id="3" name="Content Placeholder 2">
            <a:extLst>
              <a:ext uri="{FF2B5EF4-FFF2-40B4-BE49-F238E27FC236}">
                <a16:creationId xmlns:a16="http://schemas.microsoft.com/office/drawing/2014/main" id="{8948CD4B-96B4-8211-AC63-F3D2A9C7E434}"/>
              </a:ext>
            </a:extLst>
          </p:cNvPr>
          <p:cNvSpPr>
            <a:spLocks noGrp="1"/>
          </p:cNvSpPr>
          <p:nvPr>
            <p:ph idx="1"/>
          </p:nvPr>
        </p:nvSpPr>
        <p:spPr/>
        <p:txBody>
          <a:bodyPr/>
          <a:lstStyle/>
          <a:p>
            <a:r>
              <a:rPr lang="en-US" dirty="0"/>
              <a:t>This HOA is designed to introduce Excel and HSTA’s data collection Excel sheet. Using the data from HOA #2, students can enter the data it into Excel, calculate averages/etc., create a graph, and answer the research question based on the averages and graphs. </a:t>
            </a:r>
          </a:p>
          <a:p>
            <a:r>
              <a:rPr lang="en-US" dirty="0"/>
              <a:t>OR Students can use example data sets to learn about Excel from lesson 18.</a:t>
            </a:r>
          </a:p>
          <a:p>
            <a:endParaRPr lang="en-US" dirty="0"/>
          </a:p>
        </p:txBody>
      </p:sp>
    </p:spTree>
    <p:extLst>
      <p:ext uri="{BB962C8B-B14F-4D97-AF65-F5344CB8AC3E}">
        <p14:creationId xmlns:p14="http://schemas.microsoft.com/office/powerpoint/2010/main" val="1009053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B5C11-A5BA-CABD-8EAC-14C99D651A4A}"/>
              </a:ext>
            </a:extLst>
          </p:cNvPr>
          <p:cNvSpPr>
            <a:spLocks noGrp="1"/>
          </p:cNvSpPr>
          <p:nvPr>
            <p:ph type="title"/>
          </p:nvPr>
        </p:nvSpPr>
        <p:spPr/>
        <p:txBody>
          <a:bodyPr/>
          <a:lstStyle/>
          <a:p>
            <a:r>
              <a:rPr lang="en-US" b="1" i="1" dirty="0"/>
              <a:t>Data Collection Sheet</a:t>
            </a:r>
            <a:br>
              <a:rPr lang="en-US" b="1" i="1" dirty="0"/>
            </a:br>
            <a:endParaRPr lang="en-US" dirty="0"/>
          </a:p>
        </p:txBody>
      </p:sp>
      <p:sp>
        <p:nvSpPr>
          <p:cNvPr id="3" name="Content Placeholder 2">
            <a:extLst>
              <a:ext uri="{FF2B5EF4-FFF2-40B4-BE49-F238E27FC236}">
                <a16:creationId xmlns:a16="http://schemas.microsoft.com/office/drawing/2014/main" id="{0456E249-D06C-AEFD-1036-E07988A37562}"/>
              </a:ext>
            </a:extLst>
          </p:cNvPr>
          <p:cNvSpPr>
            <a:spLocks noGrp="1"/>
          </p:cNvSpPr>
          <p:nvPr>
            <p:ph idx="1"/>
          </p:nvPr>
        </p:nvSpPr>
        <p:spPr/>
        <p:txBody>
          <a:bodyPr>
            <a:normAutofit fontScale="92500"/>
          </a:bodyPr>
          <a:lstStyle/>
          <a:p>
            <a:r>
              <a:rPr lang="en-US" dirty="0"/>
              <a:t>After learning a little more about Excel, HSTA students will create a </a:t>
            </a:r>
            <a:r>
              <a:rPr lang="en-US" b="1" dirty="0"/>
              <a:t>data collection chart</a:t>
            </a:r>
            <a:r>
              <a:rPr lang="en-US" dirty="0"/>
              <a:t> for their project. A data collection chart is a tool used to </a:t>
            </a:r>
            <a:r>
              <a:rPr lang="en-US" b="1" dirty="0"/>
              <a:t>organize data </a:t>
            </a:r>
            <a:r>
              <a:rPr lang="en-US" dirty="0"/>
              <a:t>during an experiment, survey, or other research activity. Data charts can be created in an Excel table, with </a:t>
            </a:r>
            <a:r>
              <a:rPr lang="en-US" b="1" dirty="0"/>
              <a:t>rows and columns</a:t>
            </a:r>
            <a:r>
              <a:rPr lang="en-US" dirty="0"/>
              <a:t> that help organize the information being collected. </a:t>
            </a:r>
          </a:p>
          <a:p>
            <a:pPr marL="0" indent="0">
              <a:buNone/>
            </a:pPr>
            <a:endParaRPr lang="en-US" dirty="0"/>
          </a:p>
          <a:p>
            <a:r>
              <a:rPr lang="en-US" dirty="0"/>
              <a:t>Review the Data Collection Sheets below, and students need to select the one that best fits their research question and variables. Students will need to create their data collection chart and include it in their PowerPoint. The data collection sheet does not include raw data.</a:t>
            </a:r>
          </a:p>
          <a:p>
            <a:endParaRPr lang="en-US" dirty="0"/>
          </a:p>
        </p:txBody>
      </p:sp>
    </p:spTree>
    <p:extLst>
      <p:ext uri="{BB962C8B-B14F-4D97-AF65-F5344CB8AC3E}">
        <p14:creationId xmlns:p14="http://schemas.microsoft.com/office/powerpoint/2010/main" val="189229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434042-DF31-A1CF-09D3-55AB74651791}"/>
              </a:ext>
            </a:extLst>
          </p:cNvPr>
          <p:cNvSpPr>
            <a:spLocks noGrp="1"/>
          </p:cNvSpPr>
          <p:nvPr>
            <p:ph type="title"/>
          </p:nvPr>
        </p:nvSpPr>
        <p:spPr>
          <a:xfrm>
            <a:off x="630936" y="640080"/>
            <a:ext cx="4818888" cy="1481328"/>
          </a:xfrm>
        </p:spPr>
        <p:txBody>
          <a:bodyPr anchor="b">
            <a:normAutofit fontScale="90000"/>
          </a:bodyPr>
          <a:lstStyle/>
          <a:p>
            <a:r>
              <a:rPr lang="en-US" sz="5400" b="1" dirty="0"/>
              <a:t>Prevalence Example</a:t>
            </a:r>
            <a:endParaRPr lang="en-US" sz="5400" dirty="0"/>
          </a:p>
        </p:txBody>
      </p:sp>
      <p:sp>
        <p:nvSpPr>
          <p:cNvPr id="11"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93A0CE0-3A1A-4F61-8ECE-2500360226DA}"/>
              </a:ext>
            </a:extLst>
          </p:cNvPr>
          <p:cNvSpPr>
            <a:spLocks noGrp="1"/>
          </p:cNvSpPr>
          <p:nvPr>
            <p:ph idx="1"/>
          </p:nvPr>
        </p:nvSpPr>
        <p:spPr>
          <a:xfrm>
            <a:off x="630936" y="2660904"/>
            <a:ext cx="4818888" cy="3547872"/>
          </a:xfrm>
        </p:spPr>
        <p:txBody>
          <a:bodyPr anchor="t">
            <a:normAutofit/>
          </a:bodyPr>
          <a:lstStyle/>
          <a:p>
            <a:r>
              <a:rPr lang="en-US" sz="1700" dirty="0"/>
              <a:t>Is there a difference among gender and math scores?</a:t>
            </a:r>
          </a:p>
          <a:p>
            <a:pPr lvl="0"/>
            <a:r>
              <a:rPr lang="en-US" sz="1700" dirty="0"/>
              <a:t>Variables</a:t>
            </a:r>
          </a:p>
          <a:p>
            <a:pPr lvl="1"/>
            <a:r>
              <a:rPr lang="en-US" sz="1700" dirty="0"/>
              <a:t>The Independent Variable is categorical </a:t>
            </a:r>
          </a:p>
          <a:p>
            <a:pPr lvl="1"/>
            <a:r>
              <a:rPr lang="en-US" sz="1700" dirty="0"/>
              <a:t>The Dependent Variable is numeric</a:t>
            </a:r>
          </a:p>
          <a:p>
            <a:pPr lvl="0"/>
            <a:r>
              <a:rPr lang="en-US" sz="1700" dirty="0"/>
              <a:t>Project that has summation to get a total score.</a:t>
            </a:r>
          </a:p>
          <a:p>
            <a:pPr lvl="0"/>
            <a:r>
              <a:rPr lang="en-US" sz="1700" dirty="0"/>
              <a:t>After you score each ‘test/survey,’ enter your total scores for each participant.</a:t>
            </a:r>
          </a:p>
          <a:p>
            <a:pPr lvl="0"/>
            <a:r>
              <a:rPr lang="en-US" sz="1700" dirty="0"/>
              <a:t>Run an unpaired t-test because there are two different groups.</a:t>
            </a:r>
          </a:p>
          <a:p>
            <a:endParaRPr lang="en-US" sz="1700" dirty="0"/>
          </a:p>
        </p:txBody>
      </p:sp>
      <p:pic>
        <p:nvPicPr>
          <p:cNvPr id="4" name="image24.png" descr="A table of a person's participation&#10;&#10;Description automatically generated with medium confidence">
            <a:extLst>
              <a:ext uri="{FF2B5EF4-FFF2-40B4-BE49-F238E27FC236}">
                <a16:creationId xmlns:a16="http://schemas.microsoft.com/office/drawing/2014/main" id="{1930B7F5-2AFB-3437-6243-B78CADB0DA8C}"/>
              </a:ext>
            </a:extLst>
          </p:cNvPr>
          <p:cNvPicPr/>
          <p:nvPr/>
        </p:nvPicPr>
        <p:blipFill>
          <a:blip r:embed="rId2"/>
          <a:stretch>
            <a:fillRect/>
          </a:stretch>
        </p:blipFill>
        <p:spPr>
          <a:xfrm>
            <a:off x="6520460" y="640080"/>
            <a:ext cx="4616143" cy="5577840"/>
          </a:xfrm>
          <a:prstGeom prst="rect">
            <a:avLst/>
          </a:prstGeom>
        </p:spPr>
      </p:pic>
    </p:spTree>
    <p:extLst>
      <p:ext uri="{BB962C8B-B14F-4D97-AF65-F5344CB8AC3E}">
        <p14:creationId xmlns:p14="http://schemas.microsoft.com/office/powerpoint/2010/main" val="2874075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886CFF-A9D7-5EE1-4592-909619DDDEFE}"/>
              </a:ext>
            </a:extLst>
          </p:cNvPr>
          <p:cNvSpPr>
            <a:spLocks noGrp="1"/>
          </p:cNvSpPr>
          <p:nvPr>
            <p:ph type="title"/>
          </p:nvPr>
        </p:nvSpPr>
        <p:spPr>
          <a:xfrm>
            <a:off x="5596501" y="489508"/>
            <a:ext cx="5754896" cy="1667569"/>
          </a:xfrm>
        </p:spPr>
        <p:txBody>
          <a:bodyPr anchor="b">
            <a:normAutofit/>
          </a:bodyPr>
          <a:lstStyle/>
          <a:p>
            <a:r>
              <a:rPr lang="en-US" sz="4000" b="1"/>
              <a:t>Intervention Example</a:t>
            </a:r>
            <a:endParaRPr lang="en-US" sz="4000"/>
          </a:p>
        </p:txBody>
      </p:sp>
      <p:pic>
        <p:nvPicPr>
          <p:cNvPr id="4" name="image47.png" descr="A table of survey results&#10;&#10;Description automatically generated">
            <a:extLst>
              <a:ext uri="{FF2B5EF4-FFF2-40B4-BE49-F238E27FC236}">
                <a16:creationId xmlns:a16="http://schemas.microsoft.com/office/drawing/2014/main" id="{3FB7587F-8ED4-E867-A02D-B05C81E8A236}"/>
              </a:ext>
            </a:extLst>
          </p:cNvPr>
          <p:cNvPicPr/>
          <p:nvPr/>
        </p:nvPicPr>
        <p:blipFill>
          <a:blip r:embed="rId2"/>
          <a:stretch>
            <a:fillRect/>
          </a:stretch>
        </p:blipFill>
        <p:spPr>
          <a:xfrm>
            <a:off x="1089698" y="918640"/>
            <a:ext cx="3833029" cy="4589025"/>
          </a:xfrm>
          <a:prstGeom prst="rect">
            <a:avLst/>
          </a:prstGeom>
        </p:spPr>
      </p:pic>
      <p:sp>
        <p:nvSpPr>
          <p:cNvPr id="3" name="Content Placeholder 2">
            <a:extLst>
              <a:ext uri="{FF2B5EF4-FFF2-40B4-BE49-F238E27FC236}">
                <a16:creationId xmlns:a16="http://schemas.microsoft.com/office/drawing/2014/main" id="{C94204C4-7147-B8DE-80CF-98A22550178D}"/>
              </a:ext>
            </a:extLst>
          </p:cNvPr>
          <p:cNvSpPr>
            <a:spLocks noGrp="1"/>
          </p:cNvSpPr>
          <p:nvPr>
            <p:ph idx="1"/>
          </p:nvPr>
        </p:nvSpPr>
        <p:spPr>
          <a:xfrm>
            <a:off x="5596502" y="2405894"/>
            <a:ext cx="5754896" cy="3197464"/>
          </a:xfrm>
        </p:spPr>
        <p:txBody>
          <a:bodyPr anchor="t">
            <a:normAutofit/>
          </a:bodyPr>
          <a:lstStyle/>
          <a:p>
            <a:r>
              <a:rPr lang="en-US" sz="1600"/>
              <a:t>Is there a difference in stress scores after the intervention?</a:t>
            </a:r>
          </a:p>
          <a:p>
            <a:pPr lvl="0"/>
            <a:r>
              <a:rPr lang="en-US" sz="1600"/>
              <a:t>Variables</a:t>
            </a:r>
          </a:p>
          <a:p>
            <a:pPr lvl="1"/>
            <a:r>
              <a:rPr lang="en-US" sz="1600"/>
              <a:t>The Independent Variable is categorical </a:t>
            </a:r>
          </a:p>
          <a:p>
            <a:pPr lvl="1"/>
            <a:r>
              <a:rPr lang="en-US" sz="1600"/>
              <a:t>The Dependent Variable is numeric</a:t>
            </a:r>
          </a:p>
          <a:p>
            <a:pPr lvl="0"/>
            <a:r>
              <a:rPr lang="en-US" sz="1600"/>
              <a:t>Test/Survey will need to have a ‘code’ to match pre and post to the same participant.</a:t>
            </a:r>
          </a:p>
          <a:p>
            <a:pPr lvl="0"/>
            <a:r>
              <a:rPr lang="en-US" sz="1600"/>
              <a:t>After you score each ‘test/score,’ enter your total scores for each participant. Surveys will have a coding system, replacing words with numbers (categorical coding).</a:t>
            </a:r>
          </a:p>
          <a:p>
            <a:pPr lvl="0"/>
            <a:r>
              <a:rPr lang="en-US" sz="1600"/>
              <a:t>Run a paired t-test because the same people took the pretest/survey as the posttest/survey.</a:t>
            </a:r>
          </a:p>
          <a:p>
            <a:endParaRPr lang="en-US" sz="1600"/>
          </a:p>
        </p:txBody>
      </p:sp>
      <p:sp>
        <p:nvSpPr>
          <p:cNvPr id="11" name="Rectangle 10">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345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0" name="Rectangle 102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F496C7-A922-0DFB-7390-363CA8147C9C}"/>
              </a:ext>
            </a:extLst>
          </p:cNvPr>
          <p:cNvSpPr>
            <a:spLocks noGrp="1"/>
          </p:cNvSpPr>
          <p:nvPr>
            <p:ph type="title"/>
          </p:nvPr>
        </p:nvSpPr>
        <p:spPr>
          <a:xfrm>
            <a:off x="630936" y="640080"/>
            <a:ext cx="4818888" cy="1481328"/>
          </a:xfrm>
        </p:spPr>
        <p:txBody>
          <a:bodyPr anchor="b">
            <a:normAutofit/>
          </a:bodyPr>
          <a:lstStyle/>
          <a:p>
            <a:r>
              <a:rPr lang="en-US" sz="5000"/>
              <a:t>Project has Yes or No</a:t>
            </a:r>
          </a:p>
        </p:txBody>
      </p:sp>
      <p:sp>
        <p:nvSpPr>
          <p:cNvPr id="1032"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9CF1056-B801-4072-FA41-B1B912F7C188}"/>
              </a:ext>
            </a:extLst>
          </p:cNvPr>
          <p:cNvSpPr>
            <a:spLocks noGrp="1"/>
          </p:cNvSpPr>
          <p:nvPr>
            <p:ph idx="1"/>
          </p:nvPr>
        </p:nvSpPr>
        <p:spPr>
          <a:xfrm>
            <a:off x="630936" y="2660904"/>
            <a:ext cx="4818888" cy="3547872"/>
          </a:xfrm>
        </p:spPr>
        <p:txBody>
          <a:bodyPr anchor="t">
            <a:normAutofit/>
          </a:bodyPr>
          <a:lstStyle/>
          <a:p>
            <a:pPr lvl="0"/>
            <a:r>
              <a:rPr lang="en-US" sz="2000" dirty="0"/>
              <a:t>Variables</a:t>
            </a:r>
          </a:p>
          <a:p>
            <a:pPr lvl="1"/>
            <a:r>
              <a:rPr lang="en-US" sz="2000" dirty="0"/>
              <a:t>Variable One is categorical </a:t>
            </a:r>
          </a:p>
          <a:p>
            <a:pPr lvl="1"/>
            <a:r>
              <a:rPr lang="en-US" sz="2000" dirty="0"/>
              <a:t>Variable Two is categorical</a:t>
            </a:r>
          </a:p>
          <a:p>
            <a:pPr lvl="0"/>
            <a:r>
              <a:rPr lang="en-US" sz="2000" dirty="0"/>
              <a:t>Make sure to enter the question or summarize the question. Then enter Yes or No in blank boxes.</a:t>
            </a:r>
          </a:p>
          <a:p>
            <a:pPr lvl="0"/>
            <a:r>
              <a:rPr lang="en-US" sz="2000" dirty="0"/>
              <a:t>Research Question: Difference among grade levels and if they are present at an event?</a:t>
            </a:r>
          </a:p>
          <a:p>
            <a:pPr lvl="0"/>
            <a:r>
              <a:rPr lang="en-US" sz="2000" dirty="0"/>
              <a:t>You would run a chi square.</a:t>
            </a:r>
          </a:p>
          <a:p>
            <a:endParaRPr lang="en-US" sz="2000" dirty="0"/>
          </a:p>
        </p:txBody>
      </p:sp>
      <p:pic>
        <p:nvPicPr>
          <p:cNvPr id="1025" name="image17.png" descr="A table of survey results&#10;&#10;Description automatically generated with medium confidence">
            <a:extLst>
              <a:ext uri="{FF2B5EF4-FFF2-40B4-BE49-F238E27FC236}">
                <a16:creationId xmlns:a16="http://schemas.microsoft.com/office/drawing/2014/main" id="{EBC1F2E3-6FB8-7179-0C92-A5CA6481CF3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99048" y="867893"/>
            <a:ext cx="5458968" cy="512221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a:extLst>
              <a:ext uri="{FF2B5EF4-FFF2-40B4-BE49-F238E27FC236}">
                <a16:creationId xmlns:a16="http://schemas.microsoft.com/office/drawing/2014/main" id="{AD65C680-6FF9-4B85-E989-DD6F2722F69F}"/>
              </a:ext>
            </a:extLst>
          </p:cNvPr>
          <p:cNvSpPr>
            <a:spLocks noChangeArrowheads="1"/>
          </p:cNvSpPr>
          <p:nvPr/>
        </p:nvSpPr>
        <p:spPr bwMode="auto">
          <a:xfrm>
            <a:off x="2829697" y="55605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6156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38494-D555-8C03-FC55-4F2295CF95A5}"/>
              </a:ext>
            </a:extLst>
          </p:cNvPr>
          <p:cNvSpPr>
            <a:spLocks noGrp="1"/>
          </p:cNvSpPr>
          <p:nvPr>
            <p:ph type="title"/>
          </p:nvPr>
        </p:nvSpPr>
        <p:spPr>
          <a:xfrm>
            <a:off x="6739128" y="638089"/>
            <a:ext cx="4818888" cy="1476801"/>
          </a:xfrm>
        </p:spPr>
        <p:txBody>
          <a:bodyPr anchor="b">
            <a:normAutofit/>
          </a:bodyPr>
          <a:lstStyle/>
          <a:p>
            <a:r>
              <a:rPr lang="en-US" sz="5000" b="1"/>
              <a:t>A project that has three groups</a:t>
            </a:r>
            <a:endParaRPr lang="en-US" sz="5000"/>
          </a:p>
        </p:txBody>
      </p:sp>
      <p:pic>
        <p:nvPicPr>
          <p:cNvPr id="4" name="image12.png" descr="A table with numbers and a number&#10;&#10;Description automatically generated">
            <a:extLst>
              <a:ext uri="{FF2B5EF4-FFF2-40B4-BE49-F238E27FC236}">
                <a16:creationId xmlns:a16="http://schemas.microsoft.com/office/drawing/2014/main" id="{EA4310AB-E134-5F11-F448-28394081211E}"/>
              </a:ext>
            </a:extLst>
          </p:cNvPr>
          <p:cNvPicPr/>
          <p:nvPr/>
        </p:nvPicPr>
        <p:blipFill>
          <a:blip r:embed="rId2"/>
          <a:stretch>
            <a:fillRect/>
          </a:stretch>
        </p:blipFill>
        <p:spPr>
          <a:xfrm>
            <a:off x="630936" y="1395957"/>
            <a:ext cx="5458968" cy="4066086"/>
          </a:xfrm>
          <a:prstGeom prst="rect">
            <a:avLst/>
          </a:prstGeom>
        </p:spPr>
      </p:pic>
      <p:sp>
        <p:nvSpPr>
          <p:cNvPr id="11" name="sketch line">
            <a:extLst>
              <a:ext uri="{FF2B5EF4-FFF2-40B4-BE49-F238E27FC236}">
                <a16:creationId xmlns:a16="http://schemas.microsoft.com/office/drawing/2014/main" id="{953EE71A-6488-4203-A7C4-77102FD0D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912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24F1DB2-EAB3-9180-81D3-5584E409D662}"/>
              </a:ext>
            </a:extLst>
          </p:cNvPr>
          <p:cNvSpPr>
            <a:spLocks noGrp="1"/>
          </p:cNvSpPr>
          <p:nvPr>
            <p:ph idx="1"/>
          </p:nvPr>
        </p:nvSpPr>
        <p:spPr>
          <a:xfrm>
            <a:off x="6739128" y="2664886"/>
            <a:ext cx="4818888" cy="3550789"/>
          </a:xfrm>
        </p:spPr>
        <p:txBody>
          <a:bodyPr anchor="t">
            <a:normAutofit/>
          </a:bodyPr>
          <a:lstStyle/>
          <a:p>
            <a:pPr lvl="0"/>
            <a:r>
              <a:rPr lang="en-US" sz="2000"/>
              <a:t>Variables</a:t>
            </a:r>
          </a:p>
          <a:p>
            <a:pPr lvl="1"/>
            <a:r>
              <a:rPr lang="en-US" sz="2000"/>
              <a:t>The Independent Variable is categorical </a:t>
            </a:r>
          </a:p>
          <a:p>
            <a:pPr lvl="1"/>
            <a:r>
              <a:rPr lang="en-US" sz="2000"/>
              <a:t>The Dependent Variable is numeric</a:t>
            </a:r>
          </a:p>
          <a:p>
            <a:pPr lvl="0"/>
            <a:r>
              <a:rPr lang="en-US" sz="2000"/>
              <a:t>Make sure to label your columns to match what you are collecting.</a:t>
            </a:r>
          </a:p>
          <a:p>
            <a:pPr lvl="0"/>
            <a:r>
              <a:rPr lang="en-US" sz="2000"/>
              <a:t>Research Question: Is there a difference among age groups and weight?</a:t>
            </a:r>
          </a:p>
          <a:p>
            <a:pPr lvl="0"/>
            <a:r>
              <a:rPr lang="en-US" sz="2000"/>
              <a:t>You would run an ANOVA because you have three groups to compare.</a:t>
            </a:r>
          </a:p>
          <a:p>
            <a:endParaRPr lang="en-US" sz="2000"/>
          </a:p>
        </p:txBody>
      </p:sp>
    </p:spTree>
    <p:extLst>
      <p:ext uri="{BB962C8B-B14F-4D97-AF65-F5344CB8AC3E}">
        <p14:creationId xmlns:p14="http://schemas.microsoft.com/office/powerpoint/2010/main" val="42148285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TotalTime>
  <Words>850</Words>
  <Application>Microsoft Office PowerPoint</Application>
  <PresentationFormat>Widescreen</PresentationFormat>
  <Paragraphs>92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Aptos Display</vt:lpstr>
      <vt:lpstr>Arial</vt:lpstr>
      <vt:lpstr>Times New Roman</vt:lpstr>
      <vt:lpstr>Office Theme</vt:lpstr>
      <vt:lpstr>Lesson 10: Introduction to Excel and Data Collection Sheet   Summary: Students will work on their procedures and complete HOA. </vt:lpstr>
      <vt:lpstr>PowerPoint Presentation</vt:lpstr>
      <vt:lpstr>PowerPoint Presentation</vt:lpstr>
      <vt:lpstr>HOA #4</vt:lpstr>
      <vt:lpstr>Data Collection Sheet </vt:lpstr>
      <vt:lpstr>Prevalence Example</vt:lpstr>
      <vt:lpstr>Intervention Example</vt:lpstr>
      <vt:lpstr>Project has Yes or No</vt:lpstr>
      <vt:lpstr>A project that has three groups</vt:lpstr>
      <vt:lpstr>A project where you are looking for how much one variable tends to change when the other changes, collecting both variables.</vt:lpstr>
      <vt:lpstr>Non-human study, collecting data over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10: Introduction to Excel and Data Collection Sheet   Summary: Students will work on their procedures and complete HOA. </dc:title>
  <dc:creator>Kuhn, Summer</dc:creator>
  <cp:lastModifiedBy>Cottrell, Mary</cp:lastModifiedBy>
  <cp:revision>1</cp:revision>
  <dcterms:created xsi:type="dcterms:W3CDTF">2025-08-20T16:32:53Z</dcterms:created>
  <dcterms:modified xsi:type="dcterms:W3CDTF">2025-08-21T03:42:30Z</dcterms:modified>
</cp:coreProperties>
</file>