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43" d="100"/>
          <a:sy n="43" d="100"/>
        </p:scale>
        <p:origin x="7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9DF7E-8616-C359-A064-93C11AA6A4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342D86-E932-4DB4-C573-A72465D133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968278F-0D10-7D68-F2BD-988AC6CB50F1}"/>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5" name="Footer Placeholder 4">
            <a:extLst>
              <a:ext uri="{FF2B5EF4-FFF2-40B4-BE49-F238E27FC236}">
                <a16:creationId xmlns:a16="http://schemas.microsoft.com/office/drawing/2014/main" id="{9FBF54A2-7A1C-A8DA-9758-359C3BEF8A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8E0D89-BCD2-EE57-7D05-4E5F55942829}"/>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4062778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47C74-5646-4887-E611-C014C727B7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E7F0C2-104B-AB9F-9FF8-29245A12C7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6D4103-9DF5-A5E1-2327-864B02AB3286}"/>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5" name="Footer Placeholder 4">
            <a:extLst>
              <a:ext uri="{FF2B5EF4-FFF2-40B4-BE49-F238E27FC236}">
                <a16:creationId xmlns:a16="http://schemas.microsoft.com/office/drawing/2014/main" id="{90505130-AA2B-E9CB-F170-96BE129252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A34D3C-5459-75B7-0441-93A208D7959C}"/>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3475507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14EBA5-3343-FC9C-638E-C0345CA3FE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2514AB-8BF0-6B42-D7C6-33C914CBA4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D4A430-7521-8F18-7768-A5D11026D15B}"/>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5" name="Footer Placeholder 4">
            <a:extLst>
              <a:ext uri="{FF2B5EF4-FFF2-40B4-BE49-F238E27FC236}">
                <a16:creationId xmlns:a16="http://schemas.microsoft.com/office/drawing/2014/main" id="{56FBBF96-435C-A694-87B4-F0939866C0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D51A68-95EC-1852-191E-A7F5D0A55726}"/>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24034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A019F-4B8F-4CDE-44B2-40EA3B76D9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D07AB7-4955-2FD4-C1E4-4549772BB4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F54245-53D6-F684-43B0-44B9258328E2}"/>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5" name="Footer Placeholder 4">
            <a:extLst>
              <a:ext uri="{FF2B5EF4-FFF2-40B4-BE49-F238E27FC236}">
                <a16:creationId xmlns:a16="http://schemas.microsoft.com/office/drawing/2014/main" id="{C59FC4A8-FD5C-9CC0-4C9E-A103CCD5CD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3E8373-CC3C-50F7-6BBF-2B07B704D4B1}"/>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334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DDCE3-8F13-2E17-E801-82851858B2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894125-ECC5-EA1D-9BA9-65975B96AE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C37AAD-D786-1FBE-E4FB-07AA65E5B406}"/>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5" name="Footer Placeholder 4">
            <a:extLst>
              <a:ext uri="{FF2B5EF4-FFF2-40B4-BE49-F238E27FC236}">
                <a16:creationId xmlns:a16="http://schemas.microsoft.com/office/drawing/2014/main" id="{8093F1E4-102B-9FFC-BDB9-D12704FE23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56CBE8-ACB8-17E6-8E1D-99297B456E82}"/>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717297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FE281-BF87-DC02-0387-2BF096B2DA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658479-2BD7-93AB-1B6C-CB8CAD5281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F0B738-C6F7-46B7-EA81-01ABB401C2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C91387-C25D-E44E-EFC5-94D95F482144}"/>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6" name="Footer Placeholder 5">
            <a:extLst>
              <a:ext uri="{FF2B5EF4-FFF2-40B4-BE49-F238E27FC236}">
                <a16:creationId xmlns:a16="http://schemas.microsoft.com/office/drawing/2014/main" id="{BE06B5EE-E38D-1D92-5D4B-D337109D58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439F17-D7D4-01DC-C3B8-D51A8C8E1E80}"/>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2245548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F05F2-66B9-3A83-BF09-2C8517E99C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BA61BA-44E8-F687-FE21-F1ADAAB095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41EF98-5F19-F512-DDEE-CE4D754A40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2A6FA78-65E8-CE6D-1376-345BA88DFD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D6081A-C440-91EF-6F0D-7B78C8373D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9CDE66-FDEA-FC7D-5808-68F98CDBACB8}"/>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8" name="Footer Placeholder 7">
            <a:extLst>
              <a:ext uri="{FF2B5EF4-FFF2-40B4-BE49-F238E27FC236}">
                <a16:creationId xmlns:a16="http://schemas.microsoft.com/office/drawing/2014/main" id="{2CAF2B4E-3C9B-6E61-5741-EC296E7B7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E8639C-338F-4DC8-439E-11EC6533D208}"/>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381067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E3493-2798-CCBC-6414-0C5B411AD9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4C4C13-4878-F663-D478-1318EF3CCA0A}"/>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4" name="Footer Placeholder 3">
            <a:extLst>
              <a:ext uri="{FF2B5EF4-FFF2-40B4-BE49-F238E27FC236}">
                <a16:creationId xmlns:a16="http://schemas.microsoft.com/office/drawing/2014/main" id="{EECB7C16-6B33-A46D-992C-385C05F991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21FBD5-320B-0D97-0845-433A37EFF9F3}"/>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2909500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9EC60C-C007-AE70-9BE3-CD92F8E75DB8}"/>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3" name="Footer Placeholder 2">
            <a:extLst>
              <a:ext uri="{FF2B5EF4-FFF2-40B4-BE49-F238E27FC236}">
                <a16:creationId xmlns:a16="http://schemas.microsoft.com/office/drawing/2014/main" id="{9608D32E-F523-2BAD-2ED9-1E87F7366D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038B1D-6851-9FD5-157E-A606C4EB55D0}"/>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10335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E1184-E5DC-D7BB-44EE-0EC91AB14D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ABF5AF-8CD0-2E49-520D-0D0037AD29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DFA538-87C0-2753-3647-70A2B77D44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8CD117-4A09-F00B-2F2E-4E76272B9C84}"/>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6" name="Footer Placeholder 5">
            <a:extLst>
              <a:ext uri="{FF2B5EF4-FFF2-40B4-BE49-F238E27FC236}">
                <a16:creationId xmlns:a16="http://schemas.microsoft.com/office/drawing/2014/main" id="{28EED2AA-F036-ABE3-8BE8-689B183092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FC5BBA-3173-6C64-7D5B-E930CA9D63A0}"/>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3360028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4CD12-F109-92CE-6156-110EC1EBC7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15A52E-15DF-B4B7-DC16-27934E3C06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8FB608-1802-6EA4-0A2E-886DC31E70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2B7D75-A213-5805-DE16-90158312A6D6}"/>
              </a:ext>
            </a:extLst>
          </p:cNvPr>
          <p:cNvSpPr>
            <a:spLocks noGrp="1"/>
          </p:cNvSpPr>
          <p:nvPr>
            <p:ph type="dt" sz="half" idx="10"/>
          </p:nvPr>
        </p:nvSpPr>
        <p:spPr/>
        <p:txBody>
          <a:bodyPr/>
          <a:lstStyle/>
          <a:p>
            <a:fld id="{0678FCF5-E141-8E4E-BBB5-A6BA3C2E2233}" type="datetimeFigureOut">
              <a:rPr lang="en-US" smtClean="0"/>
              <a:t>8/20/2025</a:t>
            </a:fld>
            <a:endParaRPr lang="en-US"/>
          </a:p>
        </p:txBody>
      </p:sp>
      <p:sp>
        <p:nvSpPr>
          <p:cNvPr id="6" name="Footer Placeholder 5">
            <a:extLst>
              <a:ext uri="{FF2B5EF4-FFF2-40B4-BE49-F238E27FC236}">
                <a16:creationId xmlns:a16="http://schemas.microsoft.com/office/drawing/2014/main" id="{415E16E7-CDD0-E50B-5FD2-539BE2C76D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D68DEE-786B-5368-6DDA-397EDAB25444}"/>
              </a:ext>
            </a:extLst>
          </p:cNvPr>
          <p:cNvSpPr>
            <a:spLocks noGrp="1"/>
          </p:cNvSpPr>
          <p:nvPr>
            <p:ph type="sldNum" sz="quarter" idx="12"/>
          </p:nvPr>
        </p:nvSpPr>
        <p:spPr/>
        <p:txBody>
          <a:bodyPr/>
          <a:lstStyle/>
          <a:p>
            <a:fld id="{FEC2E9D9-5310-5144-900F-3EBB239B9A1E}" type="slidenum">
              <a:rPr lang="en-US" smtClean="0"/>
              <a:t>‹#›</a:t>
            </a:fld>
            <a:endParaRPr lang="en-US"/>
          </a:p>
        </p:txBody>
      </p:sp>
    </p:spTree>
    <p:extLst>
      <p:ext uri="{BB962C8B-B14F-4D97-AF65-F5344CB8AC3E}">
        <p14:creationId xmlns:p14="http://schemas.microsoft.com/office/powerpoint/2010/main" val="1633590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122F93-103D-779B-6E18-695DF03EC6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CB3D80-0B81-2D95-890B-0F01149637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871C7E-4805-8735-3ADF-7C7843E383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678FCF5-E141-8E4E-BBB5-A6BA3C2E2233}" type="datetimeFigureOut">
              <a:rPr lang="en-US" smtClean="0"/>
              <a:t>8/20/2025</a:t>
            </a:fld>
            <a:endParaRPr lang="en-US"/>
          </a:p>
        </p:txBody>
      </p:sp>
      <p:sp>
        <p:nvSpPr>
          <p:cNvPr id="5" name="Footer Placeholder 4">
            <a:extLst>
              <a:ext uri="{FF2B5EF4-FFF2-40B4-BE49-F238E27FC236}">
                <a16:creationId xmlns:a16="http://schemas.microsoft.com/office/drawing/2014/main" id="{033904DA-23DD-7027-39D1-54D1E1EED1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3AC1EBC-1D2C-866F-2344-5BFF1874F6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EC2E9D9-5310-5144-900F-3EBB239B9A1E}" type="slidenum">
              <a:rPr lang="en-US" smtClean="0"/>
              <a:t>‹#›</a:t>
            </a:fld>
            <a:endParaRPr lang="en-US"/>
          </a:p>
        </p:txBody>
      </p:sp>
    </p:spTree>
    <p:extLst>
      <p:ext uri="{BB962C8B-B14F-4D97-AF65-F5344CB8AC3E}">
        <p14:creationId xmlns:p14="http://schemas.microsoft.com/office/powerpoint/2010/main" val="4264694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57391-F602-1332-10BD-529B1DA9F38C}"/>
              </a:ext>
            </a:extLst>
          </p:cNvPr>
          <p:cNvSpPr>
            <a:spLocks noGrp="1"/>
          </p:cNvSpPr>
          <p:nvPr>
            <p:ph type="ctrTitle"/>
          </p:nvPr>
        </p:nvSpPr>
        <p:spPr/>
        <p:txBody>
          <a:bodyPr>
            <a:normAutofit/>
          </a:bodyPr>
          <a:lstStyle/>
          <a:p>
            <a:r>
              <a:rPr lang="en-US" sz="3000" b="1" u="sng" dirty="0"/>
              <a:t>Lesson 9: Hypothesis</a:t>
            </a:r>
            <a:br>
              <a:rPr lang="en-US" sz="3000" b="1" u="sng" dirty="0"/>
            </a:br>
            <a:r>
              <a:rPr lang="en-US" sz="3000" dirty="0"/>
              <a:t> </a:t>
            </a:r>
            <a:br>
              <a:rPr lang="en-US" sz="3000" dirty="0"/>
            </a:br>
            <a:r>
              <a:rPr lang="en-US" sz="3000" i="1" dirty="0"/>
              <a:t>Summary</a:t>
            </a:r>
            <a:r>
              <a:rPr lang="en-US" sz="3000" dirty="0"/>
              <a:t>: Students will work on their hypotheses. </a:t>
            </a:r>
          </a:p>
        </p:txBody>
      </p:sp>
      <p:sp>
        <p:nvSpPr>
          <p:cNvPr id="3" name="Subtitle 2">
            <a:extLst>
              <a:ext uri="{FF2B5EF4-FFF2-40B4-BE49-F238E27FC236}">
                <a16:creationId xmlns:a16="http://schemas.microsoft.com/office/drawing/2014/main" id="{F5FE5AD0-9AB1-0623-DA85-992E4EC1ACE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64424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96C9D-1F6B-703C-5F34-44C522069696}"/>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E2DFBD35-ACDD-1C9D-B2FD-32797565A8F2}"/>
              </a:ext>
            </a:extLst>
          </p:cNvPr>
          <p:cNvSpPr>
            <a:spLocks noGrp="1"/>
          </p:cNvSpPr>
          <p:nvPr>
            <p:ph idx="1"/>
          </p:nvPr>
        </p:nvSpPr>
        <p:spPr/>
        <p:txBody>
          <a:bodyPr/>
          <a:lstStyle/>
          <a:p>
            <a:pPr lvl="0"/>
            <a:r>
              <a:rPr lang="en-US" dirty="0"/>
              <a:t>Introduce the Concept of Research Hypotheses </a:t>
            </a:r>
          </a:p>
          <a:p>
            <a:pPr lvl="1"/>
            <a:r>
              <a:rPr lang="en-US" dirty="0"/>
              <a:t>Define hypothesis</a:t>
            </a:r>
          </a:p>
          <a:p>
            <a:pPr lvl="1"/>
            <a:r>
              <a:rPr lang="en-US" dirty="0"/>
              <a:t>Differentiate between the null hypothesis and the alternative hypothesis</a:t>
            </a:r>
          </a:p>
          <a:p>
            <a:pPr lvl="0"/>
            <a:r>
              <a:rPr lang="en-US" dirty="0"/>
              <a:t>Review Hypothesis Criteria on Scoring Rubric</a:t>
            </a:r>
          </a:p>
          <a:p>
            <a:pPr lvl="0"/>
            <a:r>
              <a:rPr lang="en-US" dirty="0"/>
              <a:t>Compose your Hypothesis Slide</a:t>
            </a:r>
          </a:p>
          <a:p>
            <a:pPr lvl="0"/>
            <a:r>
              <a:rPr lang="en-US" dirty="0"/>
              <a:t>Complete HOA #3 with Guest Speaker</a:t>
            </a:r>
          </a:p>
          <a:p>
            <a:endParaRPr lang="en-US" dirty="0"/>
          </a:p>
        </p:txBody>
      </p:sp>
    </p:spTree>
    <p:extLst>
      <p:ext uri="{BB962C8B-B14F-4D97-AF65-F5344CB8AC3E}">
        <p14:creationId xmlns:p14="http://schemas.microsoft.com/office/powerpoint/2010/main" val="920438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6A097-6752-38B4-55EA-2F20A256311B}"/>
              </a:ext>
            </a:extLst>
          </p:cNvPr>
          <p:cNvSpPr>
            <a:spLocks noGrp="1"/>
          </p:cNvSpPr>
          <p:nvPr>
            <p:ph type="title"/>
          </p:nvPr>
        </p:nvSpPr>
        <p:spPr/>
        <p:txBody>
          <a:bodyPr/>
          <a:lstStyle/>
          <a:p>
            <a:r>
              <a:rPr lang="en-US" b="1" i="1" dirty="0"/>
              <a:t>What is a hypothesis?  </a:t>
            </a:r>
            <a:br>
              <a:rPr lang="en-US" b="1" i="1" dirty="0"/>
            </a:br>
            <a:endParaRPr lang="en-US" dirty="0"/>
          </a:p>
        </p:txBody>
      </p:sp>
      <p:sp>
        <p:nvSpPr>
          <p:cNvPr id="3" name="Content Placeholder 2">
            <a:extLst>
              <a:ext uri="{FF2B5EF4-FFF2-40B4-BE49-F238E27FC236}">
                <a16:creationId xmlns:a16="http://schemas.microsoft.com/office/drawing/2014/main" id="{880198E0-6F4B-6650-160C-4D9FA69B9534}"/>
              </a:ext>
            </a:extLst>
          </p:cNvPr>
          <p:cNvSpPr>
            <a:spLocks noGrp="1"/>
          </p:cNvSpPr>
          <p:nvPr>
            <p:ph idx="1"/>
          </p:nvPr>
        </p:nvSpPr>
        <p:spPr/>
        <p:txBody>
          <a:bodyPr>
            <a:normAutofit fontScale="70000" lnSpcReduction="20000"/>
          </a:bodyPr>
          <a:lstStyle/>
          <a:p>
            <a:r>
              <a:rPr lang="en-US" dirty="0"/>
              <a:t>A hypothesis is a specific, testable prediction about the relationship between two variables. It serves as the foundation for scientific research by providing a statement that can be tested. Data is collected and analyzed to determine whether it supports or rejects the null hypothesis. The key to a good hypothesis is not to overthink it. Keep it simple.</a:t>
            </a:r>
          </a:p>
          <a:p>
            <a:pPr marL="0" indent="0">
              <a:buNone/>
            </a:pPr>
            <a:endParaRPr lang="en-US" dirty="0"/>
          </a:p>
          <a:p>
            <a:r>
              <a:rPr lang="en-US" dirty="0"/>
              <a:t>There are two types of hypotheses a HSTA student will use in their project.</a:t>
            </a:r>
          </a:p>
          <a:p>
            <a:r>
              <a:rPr lang="en-US" dirty="0"/>
              <a:t> Null</a:t>
            </a:r>
            <a:r>
              <a:rPr lang="en-US" b="1" dirty="0"/>
              <a:t> </a:t>
            </a:r>
            <a:r>
              <a:rPr lang="en-US" dirty="0"/>
              <a:t>Hypothesis (H₀): This hypothesis states that there is no effect or no difference between variables. It serves as a default or baseline assumption that researchers aim to test against.</a:t>
            </a:r>
          </a:p>
          <a:p>
            <a:pPr lvl="0"/>
            <a:r>
              <a:rPr lang="en-US" dirty="0"/>
              <a:t>Example: "There is no difference in test scores between students who use an online textbook and those who use a traditional textbook."</a:t>
            </a:r>
          </a:p>
          <a:p>
            <a:r>
              <a:rPr lang="en-US" dirty="0"/>
              <a:t> Alternative</a:t>
            </a:r>
            <a:r>
              <a:rPr lang="en-US" b="1" dirty="0"/>
              <a:t> </a:t>
            </a:r>
            <a:r>
              <a:rPr lang="en-US" dirty="0"/>
              <a:t>Hypothesis (H₁ or Ha): This hypothesis asserts that there is a difference or relationship between variables. It represents the researcher's prediction that the null hypothesis is incorrect.</a:t>
            </a:r>
          </a:p>
          <a:p>
            <a:pPr lvl="0"/>
            <a:r>
              <a:rPr lang="en-US" dirty="0"/>
              <a:t>Example: "Students who use the online text will have higher test scores than those who use a traditional textbook."</a:t>
            </a:r>
          </a:p>
          <a:p>
            <a:endParaRPr lang="en-US" dirty="0"/>
          </a:p>
        </p:txBody>
      </p:sp>
    </p:spTree>
    <p:extLst>
      <p:ext uri="{BB962C8B-B14F-4D97-AF65-F5344CB8AC3E}">
        <p14:creationId xmlns:p14="http://schemas.microsoft.com/office/powerpoint/2010/main" val="127498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6C83B-B261-C073-7B27-80A27746BAD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CA6B13-3312-E3C3-55F1-ADA088C6A37E}"/>
              </a:ext>
            </a:extLst>
          </p:cNvPr>
          <p:cNvSpPr>
            <a:spLocks noGrp="1"/>
          </p:cNvSpPr>
          <p:nvPr>
            <p:ph idx="1"/>
          </p:nvPr>
        </p:nvSpPr>
        <p:spPr/>
        <p:txBody>
          <a:bodyPr>
            <a:normAutofit fontScale="92500" lnSpcReduction="10000"/>
          </a:bodyPr>
          <a:lstStyle/>
          <a:p>
            <a:r>
              <a:rPr lang="en-US" dirty="0"/>
              <a:t>The items below are from the score sheet. Read them carefully and make sure students address each item. Score Sheet - Worth 4 Points:</a:t>
            </a:r>
          </a:p>
          <a:p>
            <a:pPr lvl="0"/>
            <a:r>
              <a:rPr lang="en-US" dirty="0"/>
              <a:t>Alternative hypothesis is a statement of an effect/relationship between the independent and dependent variables or variable one and variable two.</a:t>
            </a:r>
          </a:p>
          <a:p>
            <a:pPr lvl="0"/>
            <a:r>
              <a:rPr lang="en-US" dirty="0"/>
              <a:t>Null hypothesis has been reviewed by a CRA and has been determined to be testable using an approved statistical test.</a:t>
            </a:r>
          </a:p>
          <a:p>
            <a:pPr lvl="0"/>
            <a:r>
              <a:rPr lang="en-US" dirty="0"/>
              <a:t>Alternative hypothesis is justified using some of your background research on the hypotheses slide.</a:t>
            </a:r>
          </a:p>
          <a:p>
            <a:pPr lvl="0"/>
            <a:r>
              <a:rPr lang="en-US" dirty="0"/>
              <a:t>Null hypothesis is a statement of no effect/relationship between the independent and dependent variables or variable one and variable two.</a:t>
            </a:r>
          </a:p>
          <a:p>
            <a:endParaRPr lang="en-US" dirty="0"/>
          </a:p>
        </p:txBody>
      </p:sp>
    </p:spTree>
    <p:extLst>
      <p:ext uri="{BB962C8B-B14F-4D97-AF65-F5344CB8AC3E}">
        <p14:creationId xmlns:p14="http://schemas.microsoft.com/office/powerpoint/2010/main" val="265069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D7D6C-A8D1-6588-3DEF-97864291F9C1}"/>
              </a:ext>
            </a:extLst>
          </p:cNvPr>
          <p:cNvSpPr>
            <a:spLocks noGrp="1"/>
          </p:cNvSpPr>
          <p:nvPr>
            <p:ph type="title"/>
          </p:nvPr>
        </p:nvSpPr>
        <p:spPr/>
        <p:txBody>
          <a:bodyPr/>
          <a:lstStyle/>
          <a:p>
            <a:r>
              <a:rPr lang="en-US" b="1" i="1" dirty="0"/>
              <a:t>Student Exercise: Hypotheses</a:t>
            </a:r>
            <a:br>
              <a:rPr lang="en-US" b="1" i="1" dirty="0"/>
            </a:br>
            <a:endParaRPr lang="en-US" dirty="0"/>
          </a:p>
        </p:txBody>
      </p:sp>
      <p:sp>
        <p:nvSpPr>
          <p:cNvPr id="3" name="Content Placeholder 2">
            <a:extLst>
              <a:ext uri="{FF2B5EF4-FFF2-40B4-BE49-F238E27FC236}">
                <a16:creationId xmlns:a16="http://schemas.microsoft.com/office/drawing/2014/main" id="{B7C13F3A-768F-F09C-80C1-89831AD9EC35}"/>
              </a:ext>
            </a:extLst>
          </p:cNvPr>
          <p:cNvSpPr>
            <a:spLocks noGrp="1"/>
          </p:cNvSpPr>
          <p:nvPr>
            <p:ph idx="1"/>
          </p:nvPr>
        </p:nvSpPr>
        <p:spPr/>
        <p:txBody>
          <a:bodyPr>
            <a:normAutofit fontScale="62500" lnSpcReduction="20000"/>
          </a:bodyPr>
          <a:lstStyle/>
          <a:p>
            <a:pPr lvl="0"/>
            <a:r>
              <a:rPr lang="en-US" dirty="0"/>
              <a:t>Have students use their research question and variables to write their null and alternative hypotheses.</a:t>
            </a:r>
          </a:p>
          <a:p>
            <a:pPr lvl="0"/>
            <a:r>
              <a:rPr lang="en-US" dirty="0"/>
              <a:t>Start with the null hypothesis. The null hypothesis states that students will find no difference or that they will find no relationship between their two research variables. </a:t>
            </a:r>
          </a:p>
          <a:p>
            <a:r>
              <a:rPr lang="en-US" dirty="0"/>
              <a:t>Write the null hypothesis:</a:t>
            </a:r>
          </a:p>
          <a:p>
            <a:pPr lvl="0"/>
            <a:r>
              <a:rPr lang="en-US" dirty="0"/>
              <a:t>Now have students write their alternative hypothesis that states that there will be a difference or a relationship among their two research variables.</a:t>
            </a:r>
          </a:p>
          <a:p>
            <a:pPr lvl="1"/>
            <a:r>
              <a:rPr lang="en-US" dirty="0"/>
              <a:t>Students may be tempted to write their hypothesis stating that the difference or relationship will favor a certain variable response. Be cautious of this because the statistical test they will use to find their p values will only tell them Yes or No there is a difference or Yes or No there is a relationship.</a:t>
            </a:r>
          </a:p>
          <a:p>
            <a:pPr lvl="1"/>
            <a:r>
              <a:rPr lang="en-US" dirty="0"/>
              <a:t>In their conclusion statement, they can use averages, r values, and other descriptive statistics to make statements about their data. </a:t>
            </a:r>
          </a:p>
          <a:p>
            <a:pPr lvl="2"/>
            <a:r>
              <a:rPr lang="en-US" dirty="0"/>
              <a:t>For example, the alternative hypothesis may read: There will be a relationship among BMI and stress level.</a:t>
            </a:r>
          </a:p>
          <a:p>
            <a:pPr lvl="2"/>
            <a:r>
              <a:rPr lang="en-US" dirty="0"/>
              <a:t>Students may want to make directional statements like</a:t>
            </a:r>
          </a:p>
          <a:p>
            <a:pPr lvl="3"/>
            <a:r>
              <a:rPr lang="en-US" dirty="0"/>
              <a:t>If BMI is high, then stress will be high.</a:t>
            </a:r>
          </a:p>
          <a:p>
            <a:pPr lvl="3"/>
            <a:r>
              <a:rPr lang="en-US" dirty="0"/>
              <a:t>If BMI is low, then stress will be low.</a:t>
            </a:r>
          </a:p>
          <a:p>
            <a:pPr lvl="3"/>
            <a:r>
              <a:rPr lang="en-US" dirty="0"/>
              <a:t>If BMI is high, then stress will be low.</a:t>
            </a:r>
          </a:p>
          <a:p>
            <a:pPr lvl="3"/>
            <a:r>
              <a:rPr lang="en-US" dirty="0"/>
              <a:t>If BMI is low, then stress will be high.</a:t>
            </a:r>
          </a:p>
          <a:p>
            <a:pPr marL="0" indent="0">
              <a:buNone/>
            </a:pPr>
            <a:endParaRPr lang="en-US" dirty="0"/>
          </a:p>
          <a:p>
            <a:r>
              <a:rPr lang="en-US" dirty="0"/>
              <a:t>Write the alternative hypothesis: __________________________________________</a:t>
            </a:r>
          </a:p>
          <a:p>
            <a:endParaRPr lang="en-US" dirty="0"/>
          </a:p>
        </p:txBody>
      </p:sp>
    </p:spTree>
    <p:extLst>
      <p:ext uri="{BB962C8B-B14F-4D97-AF65-F5344CB8AC3E}">
        <p14:creationId xmlns:p14="http://schemas.microsoft.com/office/powerpoint/2010/main" val="73341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A288-C4ED-B4CB-583F-71E86FF801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908C19-8483-44D8-82AE-7CAB94151E8C}"/>
              </a:ext>
            </a:extLst>
          </p:cNvPr>
          <p:cNvSpPr>
            <a:spLocks noGrp="1"/>
          </p:cNvSpPr>
          <p:nvPr>
            <p:ph idx="1"/>
          </p:nvPr>
        </p:nvSpPr>
        <p:spPr/>
        <p:txBody>
          <a:bodyPr>
            <a:normAutofit fontScale="92500" lnSpcReduction="20000"/>
          </a:bodyPr>
          <a:lstStyle/>
          <a:p>
            <a:pPr lvl="0"/>
            <a:r>
              <a:rPr lang="en-US" dirty="0"/>
              <a:t>Before students leave their alternative hypothesis, have them use their background information to help them take a stance on why they think there is a difference or relationship between their two research variables.</a:t>
            </a:r>
          </a:p>
          <a:p>
            <a:r>
              <a:rPr lang="en-US" dirty="0"/>
              <a:t>Write a Supporting statement: ____________________________________________</a:t>
            </a:r>
          </a:p>
          <a:p>
            <a:endParaRPr lang="en-US" dirty="0"/>
          </a:p>
          <a:p>
            <a:pPr lvl="0"/>
            <a:r>
              <a:rPr lang="en-US" dirty="0"/>
              <a:t>Now have students switch their hypotheses with another group for peer review. Make sure students use the score sheet.</a:t>
            </a:r>
          </a:p>
          <a:p>
            <a:pPr lvl="0"/>
            <a:r>
              <a:rPr lang="en-US" dirty="0"/>
              <a:t>Have students read over the feedback and rewrite their hypotheses if needed.</a:t>
            </a:r>
          </a:p>
          <a:p>
            <a:pPr lvl="0"/>
            <a:r>
              <a:rPr lang="en-US" dirty="0"/>
              <a:t>Have students type their hypotheses on their PowerPoint.</a:t>
            </a:r>
          </a:p>
          <a:p>
            <a:endParaRPr lang="en-US" dirty="0"/>
          </a:p>
        </p:txBody>
      </p:sp>
    </p:spTree>
    <p:extLst>
      <p:ext uri="{BB962C8B-B14F-4D97-AF65-F5344CB8AC3E}">
        <p14:creationId xmlns:p14="http://schemas.microsoft.com/office/powerpoint/2010/main" val="146979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FD11A-E304-16B8-0B62-C2C3ABDFF5C3}"/>
              </a:ext>
            </a:extLst>
          </p:cNvPr>
          <p:cNvSpPr>
            <a:spLocks noGrp="1"/>
          </p:cNvSpPr>
          <p:nvPr>
            <p:ph type="title"/>
          </p:nvPr>
        </p:nvSpPr>
        <p:spPr/>
        <p:txBody>
          <a:bodyPr/>
          <a:lstStyle/>
          <a:p>
            <a:r>
              <a:rPr lang="en-US" b="1" i="1" dirty="0"/>
              <a:t>HOA #3: Guest Speaker</a:t>
            </a:r>
            <a:br>
              <a:rPr lang="en-US" b="1" i="1" dirty="0"/>
            </a:br>
            <a:endParaRPr lang="en-US" dirty="0"/>
          </a:p>
        </p:txBody>
      </p:sp>
      <p:sp>
        <p:nvSpPr>
          <p:cNvPr id="3" name="Content Placeholder 2">
            <a:extLst>
              <a:ext uri="{FF2B5EF4-FFF2-40B4-BE49-F238E27FC236}">
                <a16:creationId xmlns:a16="http://schemas.microsoft.com/office/drawing/2014/main" id="{2EE1618E-8F10-3D41-A08D-F6F3C9CB131C}"/>
              </a:ext>
            </a:extLst>
          </p:cNvPr>
          <p:cNvSpPr>
            <a:spLocks noGrp="1"/>
          </p:cNvSpPr>
          <p:nvPr>
            <p:ph idx="1"/>
          </p:nvPr>
        </p:nvSpPr>
        <p:spPr/>
        <p:txBody>
          <a:bodyPr/>
          <a:lstStyle/>
          <a:p>
            <a:r>
              <a:rPr lang="en-US" dirty="0"/>
              <a:t>This HOA is designed for a guest speaker to create and facilitate the activity.</a:t>
            </a:r>
          </a:p>
          <a:p>
            <a:r>
              <a:rPr lang="en-US" dirty="0"/>
              <a:t>Invite a guest speaker from the community to present for approximately 30 to 45 minutes. Potential speakers could include Dr. Epps, HSTA alumni, Rural Health Scholars from AHEC, or representatives from colleges and universities. Coordinate with the Field Site Coordinator to connect with community members. Encourage the speaker to incorporate a hands-on activity, or, if presenting online, to provide clear instructions for an activity students can complete during the club meeting.</a:t>
            </a:r>
          </a:p>
          <a:p>
            <a:pPr marL="0" indent="0">
              <a:buNone/>
            </a:pPr>
            <a:endParaRPr lang="en-US" dirty="0"/>
          </a:p>
        </p:txBody>
      </p:sp>
    </p:spTree>
    <p:extLst>
      <p:ext uri="{BB962C8B-B14F-4D97-AF65-F5344CB8AC3E}">
        <p14:creationId xmlns:p14="http://schemas.microsoft.com/office/powerpoint/2010/main" val="595603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788</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Lesson 9: Hypothesis   Summary: Students will work on their hypotheses. </vt:lpstr>
      <vt:lpstr>Objectives</vt:lpstr>
      <vt:lpstr>What is a hypothesis?   </vt:lpstr>
      <vt:lpstr>PowerPoint Presentation</vt:lpstr>
      <vt:lpstr>Student Exercise: Hypotheses </vt:lpstr>
      <vt:lpstr>PowerPoint Presentation</vt:lpstr>
      <vt:lpstr>HOA #3: Guest Speaker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9: Hypothesis   Summary: Students will work on their hypotheses. </dc:title>
  <dc:creator>Kuhn, Summer</dc:creator>
  <cp:lastModifiedBy>Cottrell, Mary</cp:lastModifiedBy>
  <cp:revision>1</cp:revision>
  <dcterms:created xsi:type="dcterms:W3CDTF">2025-08-20T16:28:18Z</dcterms:created>
  <dcterms:modified xsi:type="dcterms:W3CDTF">2025-08-21T03:45:11Z</dcterms:modified>
</cp:coreProperties>
</file>