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43" d="100"/>
          <a:sy n="43" d="100"/>
        </p:scale>
        <p:origin x="7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9C3BC-35EE-11E6-4162-42DB83EE12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886C41-EBF4-32B2-07F3-06A221915E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D74A8E-19A9-AEBE-14AC-8EB79EA27197}"/>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5" name="Footer Placeholder 4">
            <a:extLst>
              <a:ext uri="{FF2B5EF4-FFF2-40B4-BE49-F238E27FC236}">
                <a16:creationId xmlns:a16="http://schemas.microsoft.com/office/drawing/2014/main" id="{DB8729E5-A1FE-53E1-AE39-51B4C226B7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A0294-AAD2-B80D-5644-EB41F830626F}"/>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574827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D3E92-6C1D-8024-ADE0-992C133DE9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4C27E8-98EA-6E85-B6F0-53DD367F8F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73859-1DD2-BD6F-B6BF-2DD27B4E966D}"/>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5" name="Footer Placeholder 4">
            <a:extLst>
              <a:ext uri="{FF2B5EF4-FFF2-40B4-BE49-F238E27FC236}">
                <a16:creationId xmlns:a16="http://schemas.microsoft.com/office/drawing/2014/main" id="{1F109436-6EB2-9DF2-9706-92FB575A2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48818-1290-E7F0-433F-5E9E109C98D8}"/>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231177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FAE02C-299C-72E7-9D6B-229C787E03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B154C3-0D98-BDC9-E0F5-E0BB88D1E5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10F8C0-3277-4E72-9CA3-67A6DBB636BC}"/>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5" name="Footer Placeholder 4">
            <a:extLst>
              <a:ext uri="{FF2B5EF4-FFF2-40B4-BE49-F238E27FC236}">
                <a16:creationId xmlns:a16="http://schemas.microsoft.com/office/drawing/2014/main" id="{C74285DE-1FE0-A8C4-D20E-4745BB7403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380CAD-B026-67F8-7FAE-471942F8AF86}"/>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3995917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A5B78-8CC7-28B6-AF70-2FC6B4828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8064C9-7A2F-FFFA-5193-ECAAC24956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BE94A1-0983-9145-E0C9-07D9907C58AC}"/>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5" name="Footer Placeholder 4">
            <a:extLst>
              <a:ext uri="{FF2B5EF4-FFF2-40B4-BE49-F238E27FC236}">
                <a16:creationId xmlns:a16="http://schemas.microsoft.com/office/drawing/2014/main" id="{7B5378D6-78CD-11D9-A291-55097C06DB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D3C38-B70F-59CC-9A08-DEB8284953C7}"/>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365217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CC7F8-DDCA-F264-6089-625553E5B5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45321B-39C6-D704-18D7-D2CAA383F1B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0FBC41-6A41-309E-3D14-B27A6819BB97}"/>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5" name="Footer Placeholder 4">
            <a:extLst>
              <a:ext uri="{FF2B5EF4-FFF2-40B4-BE49-F238E27FC236}">
                <a16:creationId xmlns:a16="http://schemas.microsoft.com/office/drawing/2014/main" id="{4AB99AE4-EDD5-B6A3-39C2-56A0F7D2C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567EF-094F-264E-CCC3-0E6B2CD5026E}"/>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3125168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623A0-9224-165B-AFEF-60BB647A19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46BAA5-6017-406C-8FD4-8F3D929B04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6294B6-FC95-D595-B672-14106B107B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6BF346-5F01-6C6E-6CA3-8AF566B4B299}"/>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6" name="Footer Placeholder 5">
            <a:extLst>
              <a:ext uri="{FF2B5EF4-FFF2-40B4-BE49-F238E27FC236}">
                <a16:creationId xmlns:a16="http://schemas.microsoft.com/office/drawing/2014/main" id="{A6CDB7E2-860F-C1DB-3966-B6DF21D37A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E29ACE-DB05-43B2-00A3-690DBCB98128}"/>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750682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52556-0A1F-C36A-2E82-11E9EE50D7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1C1E057-524A-A656-80F1-1A8C083DE3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0BA7F2-B5C5-8166-56F4-2CF70DBA8A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6198D1-9827-4D4C-E44B-EBEC18F873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CBFC65-3220-06F1-7DC2-06E8DE99E8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8AE7D1-31B0-0BC5-AFE2-273E5F450861}"/>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8" name="Footer Placeholder 7">
            <a:extLst>
              <a:ext uri="{FF2B5EF4-FFF2-40B4-BE49-F238E27FC236}">
                <a16:creationId xmlns:a16="http://schemas.microsoft.com/office/drawing/2014/main" id="{70AB9D0C-504E-1C8D-B41E-439B7081EA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3C8433-B150-3B47-0624-8AABD09E521D}"/>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1747945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B59B6-070E-81A6-04AD-2ABB1D3151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03E569-0DD2-81B5-AF97-53CE23A762E8}"/>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4" name="Footer Placeholder 3">
            <a:extLst>
              <a:ext uri="{FF2B5EF4-FFF2-40B4-BE49-F238E27FC236}">
                <a16:creationId xmlns:a16="http://schemas.microsoft.com/office/drawing/2014/main" id="{BBC2A60E-D5C6-2724-C4BE-52D79C088A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13B33E-F59F-97F9-D017-1C52B0904A27}"/>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173123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5B411C-DEBA-98C4-5516-0AD18BFF9503}"/>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3" name="Footer Placeholder 2">
            <a:extLst>
              <a:ext uri="{FF2B5EF4-FFF2-40B4-BE49-F238E27FC236}">
                <a16:creationId xmlns:a16="http://schemas.microsoft.com/office/drawing/2014/main" id="{9E927B70-2901-29CE-B6FC-9799416520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90F360-ED6A-B1B7-9152-1E8B4ACB5D4F}"/>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72707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12914-5F9A-0C88-752C-D07B75B031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DAA53E-E209-4488-A6D0-5AC2D3C96A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A4A97E-6303-B52D-28BB-3E92CEDCB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707B0F-647E-DA92-5379-CA244310CA77}"/>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6" name="Footer Placeholder 5">
            <a:extLst>
              <a:ext uri="{FF2B5EF4-FFF2-40B4-BE49-F238E27FC236}">
                <a16:creationId xmlns:a16="http://schemas.microsoft.com/office/drawing/2014/main" id="{DAA66AB8-FB5D-5964-3AD1-F87C724A64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67E09-9B89-D528-2565-5410FF06A506}"/>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532746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368FE-C4AE-4990-0D85-35E6C48673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EC6819-0CAC-8B9B-90A0-43F21C89FB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D319F7-64F4-09FB-EF40-7AC4CB72E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A1CAF6-E22D-4E21-0169-F7794462776D}"/>
              </a:ext>
            </a:extLst>
          </p:cNvPr>
          <p:cNvSpPr>
            <a:spLocks noGrp="1"/>
          </p:cNvSpPr>
          <p:nvPr>
            <p:ph type="dt" sz="half" idx="10"/>
          </p:nvPr>
        </p:nvSpPr>
        <p:spPr/>
        <p:txBody>
          <a:bodyPr/>
          <a:lstStyle/>
          <a:p>
            <a:fld id="{4DFC768C-0FDD-DF45-BCE9-921369112D57}" type="datetimeFigureOut">
              <a:rPr lang="en-US" smtClean="0"/>
              <a:t>8/20/2025</a:t>
            </a:fld>
            <a:endParaRPr lang="en-US"/>
          </a:p>
        </p:txBody>
      </p:sp>
      <p:sp>
        <p:nvSpPr>
          <p:cNvPr id="6" name="Footer Placeholder 5">
            <a:extLst>
              <a:ext uri="{FF2B5EF4-FFF2-40B4-BE49-F238E27FC236}">
                <a16:creationId xmlns:a16="http://schemas.microsoft.com/office/drawing/2014/main" id="{88369FD2-1E5B-AF16-604B-DDE2C58AC4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DCC33-B292-1C75-EBC8-D3BECED92B6E}"/>
              </a:ext>
            </a:extLst>
          </p:cNvPr>
          <p:cNvSpPr>
            <a:spLocks noGrp="1"/>
          </p:cNvSpPr>
          <p:nvPr>
            <p:ph type="sldNum" sz="quarter" idx="12"/>
          </p:nvPr>
        </p:nvSpPr>
        <p:spPr/>
        <p:txBody>
          <a:bodyPr/>
          <a:lstStyle/>
          <a:p>
            <a:fld id="{E950DCEB-9B71-3E46-90CA-81218F915653}" type="slidenum">
              <a:rPr lang="en-US" smtClean="0"/>
              <a:t>‹#›</a:t>
            </a:fld>
            <a:endParaRPr lang="en-US"/>
          </a:p>
        </p:txBody>
      </p:sp>
    </p:spTree>
    <p:extLst>
      <p:ext uri="{BB962C8B-B14F-4D97-AF65-F5344CB8AC3E}">
        <p14:creationId xmlns:p14="http://schemas.microsoft.com/office/powerpoint/2010/main" val="311881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70A2F5-2952-34AA-B18D-F515A529E7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51B064-33D8-A54A-4E79-211D93634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5FE277-E75A-A00E-B24D-C69EB3586F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FC768C-0FDD-DF45-BCE9-921369112D57}" type="datetimeFigureOut">
              <a:rPr lang="en-US" smtClean="0"/>
              <a:t>8/20/2025</a:t>
            </a:fld>
            <a:endParaRPr lang="en-US"/>
          </a:p>
        </p:txBody>
      </p:sp>
      <p:sp>
        <p:nvSpPr>
          <p:cNvPr id="5" name="Footer Placeholder 4">
            <a:extLst>
              <a:ext uri="{FF2B5EF4-FFF2-40B4-BE49-F238E27FC236}">
                <a16:creationId xmlns:a16="http://schemas.microsoft.com/office/drawing/2014/main" id="{63959CEC-01ED-CA98-3FF0-29E5401080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40F6FE7-845E-2930-4340-9689C79190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50DCEB-9B71-3E46-90CA-81218F915653}" type="slidenum">
              <a:rPr lang="en-US" smtClean="0"/>
              <a:t>‹#›</a:t>
            </a:fld>
            <a:endParaRPr lang="en-US"/>
          </a:p>
        </p:txBody>
      </p:sp>
    </p:spTree>
    <p:extLst>
      <p:ext uri="{BB962C8B-B14F-4D97-AF65-F5344CB8AC3E}">
        <p14:creationId xmlns:p14="http://schemas.microsoft.com/office/powerpoint/2010/main" val="3121748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945B4-86D8-6B5C-C6A5-66A9F9378421}"/>
              </a:ext>
            </a:extLst>
          </p:cNvPr>
          <p:cNvSpPr>
            <a:spLocks noGrp="1"/>
          </p:cNvSpPr>
          <p:nvPr>
            <p:ph type="ctrTitle"/>
          </p:nvPr>
        </p:nvSpPr>
        <p:spPr/>
        <p:txBody>
          <a:bodyPr>
            <a:normAutofit/>
          </a:bodyPr>
          <a:lstStyle/>
          <a:p>
            <a:r>
              <a:rPr lang="en-US" sz="3000" b="1" u="sng" dirty="0"/>
              <a:t>Lesson 8: Background Research</a:t>
            </a:r>
            <a:br>
              <a:rPr lang="en-US" sz="3000" b="1" u="sng" dirty="0"/>
            </a:br>
            <a:r>
              <a:rPr lang="en-US" sz="3000" dirty="0"/>
              <a:t> </a:t>
            </a:r>
            <a:br>
              <a:rPr lang="en-US" sz="3000" dirty="0"/>
            </a:br>
            <a:r>
              <a:rPr lang="en-US" sz="3000" dirty="0"/>
              <a:t>Summary: Students will work on their background slides.</a:t>
            </a:r>
            <a:r>
              <a:rPr lang="en-US" sz="3000" i="1" dirty="0"/>
              <a:t> </a:t>
            </a:r>
            <a:endParaRPr lang="en-US" sz="3000" dirty="0"/>
          </a:p>
        </p:txBody>
      </p:sp>
      <p:sp>
        <p:nvSpPr>
          <p:cNvPr id="3" name="Subtitle 2">
            <a:extLst>
              <a:ext uri="{FF2B5EF4-FFF2-40B4-BE49-F238E27FC236}">
                <a16:creationId xmlns:a16="http://schemas.microsoft.com/office/drawing/2014/main" id="{3BA2A763-7219-B782-E1CB-D8EC0B20875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32820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D329D-8ED4-A06D-526F-AAD582CA07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3209C6C-E437-FA47-D8DA-18E4F6E3CD91}"/>
              </a:ext>
            </a:extLst>
          </p:cNvPr>
          <p:cNvSpPr>
            <a:spLocks noGrp="1"/>
          </p:cNvSpPr>
          <p:nvPr>
            <p:ph idx="1"/>
          </p:nvPr>
        </p:nvSpPr>
        <p:spPr/>
        <p:txBody>
          <a:bodyPr/>
          <a:lstStyle/>
          <a:p>
            <a:r>
              <a:rPr lang="en-US" b="1" i="1" dirty="0"/>
              <a:t>Complete Background and Reference Slides </a:t>
            </a:r>
          </a:p>
          <a:p>
            <a:r>
              <a:rPr lang="en-US" dirty="0"/>
              <a:t>During this club meeting, students will complete their background and reference slides. Remind students to avoid procrastination and use their time effectively. Have them review the score sheet criteria for the background and references sections.</a:t>
            </a:r>
          </a:p>
          <a:p>
            <a:endParaRPr lang="en-US" dirty="0"/>
          </a:p>
        </p:txBody>
      </p:sp>
    </p:spTree>
    <p:extLst>
      <p:ext uri="{BB962C8B-B14F-4D97-AF65-F5344CB8AC3E}">
        <p14:creationId xmlns:p14="http://schemas.microsoft.com/office/powerpoint/2010/main" val="177457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619590D5-8057-732A-FB2F-305B4DE0E33B}"/>
              </a:ext>
            </a:extLst>
          </p:cNvPr>
          <p:cNvSpPr>
            <a:spLocks noGrp="1"/>
          </p:cNvSpPr>
          <p:nvPr>
            <p:ph type="title"/>
          </p:nvPr>
        </p:nvSpPr>
        <p:spPr>
          <a:xfrm>
            <a:off x="804672" y="457200"/>
            <a:ext cx="10579608" cy="1188720"/>
          </a:xfrm>
        </p:spPr>
        <p:txBody>
          <a:bodyPr>
            <a:normAutofit/>
          </a:bodyPr>
          <a:lstStyle/>
          <a:p>
            <a:endParaRPr lang="en-US" sz="4000">
              <a:solidFill>
                <a:schemeClr val="tx2"/>
              </a:solidFill>
            </a:endParaRPr>
          </a:p>
        </p:txBody>
      </p:sp>
      <p:grpSp>
        <p:nvGrpSpPr>
          <p:cNvPr id="13" name="Group 12">
            <a:extLst>
              <a:ext uri="{FF2B5EF4-FFF2-40B4-BE49-F238E27FC236}">
                <a16:creationId xmlns:a16="http://schemas.microsoft.com/office/drawing/2014/main" id="{B441F8D5-EBCE-4FB9-91A9-3425971C1F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262397" y="134260"/>
            <a:ext cx="3142400" cy="2716805"/>
            <a:chOff x="-305" y="-4155"/>
            <a:chExt cx="2514948" cy="2174333"/>
          </a:xfrm>
        </p:grpSpPr>
        <p:sp>
          <p:nvSpPr>
            <p:cNvPr id="14" name="Freeform: Shape 13">
              <a:extLst>
                <a:ext uri="{FF2B5EF4-FFF2-40B4-BE49-F238E27FC236}">
                  <a16:creationId xmlns:a16="http://schemas.microsoft.com/office/drawing/2014/main" id="{9A5E80E2-35F9-41F3-A2B8-A2F17D956F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88BDEEE-0C30-49F3-8D05-B062EF890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21E0C27-19E6-45DC-B154-493480207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A3A55340-18E0-4A23-B406-BD1221643D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08701F99-7E4C-4B92-A4B5-307CDFB7A4D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5047906"/>
            <a:ext cx="2412221" cy="1810094"/>
            <a:chOff x="-305" y="-1"/>
            <a:chExt cx="3832880" cy="2876136"/>
          </a:xfrm>
        </p:grpSpPr>
        <p:sp>
          <p:nvSpPr>
            <p:cNvPr id="20" name="Freeform: Shape 19">
              <a:extLst>
                <a:ext uri="{FF2B5EF4-FFF2-40B4-BE49-F238E27FC236}">
                  <a16:creationId xmlns:a16="http://schemas.microsoft.com/office/drawing/2014/main" id="{441E616B-C319-43C1-9A9C-A2074B2E8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C86BD2B-CA73-48DF-9CC8-0152EA6B1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9C1AA9D-3FCF-4B84-94D1-51F0E1517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D7CE92F-1DE7-4252-A62C-77ACF8C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a:extLst>
              <a:ext uri="{FF2B5EF4-FFF2-40B4-BE49-F238E27FC236}">
                <a16:creationId xmlns:a16="http://schemas.microsoft.com/office/drawing/2014/main" id="{1A301F29-DA60-024A-14A5-EA38A4FE13AE}"/>
              </a:ext>
            </a:extLst>
          </p:cNvPr>
          <p:cNvGraphicFramePr>
            <a:graphicFrameLocks noGrp="1"/>
          </p:cNvGraphicFramePr>
          <p:nvPr>
            <p:ph idx="1"/>
            <p:extLst>
              <p:ext uri="{D42A27DB-BD31-4B8C-83A1-F6EECF244321}">
                <p14:modId xmlns:p14="http://schemas.microsoft.com/office/powerpoint/2010/main" val="199921138"/>
              </p:ext>
            </p:extLst>
          </p:nvPr>
        </p:nvGraphicFramePr>
        <p:xfrm>
          <a:off x="1166110" y="2543633"/>
          <a:ext cx="9859781" cy="3566164"/>
        </p:xfrm>
        <a:graphic>
          <a:graphicData uri="http://schemas.openxmlformats.org/drawingml/2006/table">
            <a:tbl>
              <a:tblPr firstRow="1" firstCol="1" bandRow="1"/>
              <a:tblGrid>
                <a:gridCol w="9859781">
                  <a:extLst>
                    <a:ext uri="{9D8B030D-6E8A-4147-A177-3AD203B41FA5}">
                      <a16:colId xmlns:a16="http://schemas.microsoft.com/office/drawing/2014/main" val="969751518"/>
                    </a:ext>
                  </a:extLst>
                </a:gridCol>
              </a:tblGrid>
              <a:tr h="334901">
                <a:tc>
                  <a:txBody>
                    <a:bodyPr/>
                    <a:lstStyle/>
                    <a:p>
                      <a:pPr marL="0" marR="0" algn="l" fontAlgn="b">
                        <a:lnSpc>
                          <a:spcPct val="107000"/>
                        </a:lnSpc>
                        <a:buNone/>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Slides</a:t>
                      </a:r>
                      <a:endParaRPr lang="en-US" sz="27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265347848"/>
                  </a:ext>
                </a:extLst>
              </a:tr>
              <a:tr h="33490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included two facts about the independent variable or variable one.</a:t>
                      </a:r>
                      <a:endParaRPr lang="en-US" sz="18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73421664"/>
                  </a:ext>
                </a:extLst>
              </a:tr>
              <a:tr h="33490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included two facts about the dependent variable or variable two.</a:t>
                      </a:r>
                      <a:endParaRPr lang="en-US" sz="18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9358045"/>
                  </a:ext>
                </a:extLst>
              </a:tr>
              <a:tr h="632354">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included four facts about the relationship between the independent and the dependent variables or variable one and variable two. </a:t>
                      </a:r>
                      <a:endParaRPr lang="en-US" sz="18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527232"/>
                  </a:ext>
                </a:extLst>
              </a:tr>
              <a:tr h="33490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was referenced using correct in-text APA citations. </a:t>
                      </a:r>
                      <a:endParaRPr lang="en-US" sz="18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7064445"/>
                  </a:ext>
                </a:extLst>
              </a:tr>
              <a:tr h="589503">
                <a:tc>
                  <a:txBody>
                    <a:bodyPr/>
                    <a:lstStyle/>
                    <a:p>
                      <a:pPr marL="347472" marR="0" indent="-347472" algn="l" fontAlgn="b">
                        <a:lnSpc>
                          <a:spcPct val="107000"/>
                        </a:lnSpc>
                        <a:spcAft>
                          <a:spcPts val="800"/>
                        </a:spcAft>
                        <a:buClrTx/>
                        <a:buSzPts val="1100"/>
                        <a:buFont typeface="Symbol" panose="05050102010706020507" pitchFamily="18" charset="2"/>
                        <a:buChar char="·"/>
                      </a:pPr>
                      <a:r>
                        <a:rPr lang="en-US" sz="17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Background information is cited from at least </a:t>
                      </a:r>
                      <a:r>
                        <a:rPr lang="en-US" sz="17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four</a:t>
                      </a:r>
                      <a:r>
                        <a:rPr lang="en-US" sz="17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academic references (i.e. government agency, Google Scholar </a:t>
                      </a:r>
                      <a:r>
                        <a:rPr lang="en-US" sz="17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articles</a:t>
                      </a:r>
                      <a:r>
                        <a:rPr lang="en-US" sz="17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7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5044812"/>
                  </a:ext>
                </a:extLst>
              </a:tr>
              <a:tr h="33490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was highlighted in bulleted format, not in paragraph form. </a:t>
                      </a:r>
                      <a:endParaRPr lang="en-US" sz="18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3060265"/>
                  </a:ext>
                </a:extLst>
              </a:tr>
              <a:tr h="33490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was not plagiarized (summary in own words). </a:t>
                      </a:r>
                      <a:endParaRPr lang="en-US" sz="1800" b="0" i="0" u="none" strike="noStrike">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8601323"/>
                  </a:ext>
                </a:extLst>
              </a:tr>
              <a:tr h="334901">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18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Background information was limited to 20% of quotes. </a:t>
                      </a:r>
                      <a:endParaRPr lang="en-US" sz="1800" b="0" i="0" u="none" strike="noStrike" dirty="0">
                        <a:effectLst/>
                        <a:latin typeface="Arial" panose="020B0604020202020204" pitchFamily="34" charset="0"/>
                      </a:endParaRPr>
                    </a:p>
                  </a:txBody>
                  <a:tcPr marL="104234" marR="104234" marT="14477" marB="14477"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58390698"/>
                  </a:ext>
                </a:extLst>
              </a:tr>
            </a:tbl>
          </a:graphicData>
        </a:graphic>
      </p:graphicFrame>
    </p:spTree>
    <p:extLst>
      <p:ext uri="{BB962C8B-B14F-4D97-AF65-F5344CB8AC3E}">
        <p14:creationId xmlns:p14="http://schemas.microsoft.com/office/powerpoint/2010/main" val="8411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C206DC6E-82C7-06CC-D0EF-196F4A9F86DD}"/>
              </a:ext>
            </a:extLst>
          </p:cNvPr>
          <p:cNvSpPr>
            <a:spLocks noGrp="1"/>
          </p:cNvSpPr>
          <p:nvPr>
            <p:ph type="title"/>
          </p:nvPr>
        </p:nvSpPr>
        <p:spPr>
          <a:xfrm>
            <a:off x="804672" y="457200"/>
            <a:ext cx="10579608" cy="1188720"/>
          </a:xfrm>
        </p:spPr>
        <p:txBody>
          <a:bodyPr>
            <a:normAutofit/>
          </a:bodyPr>
          <a:lstStyle/>
          <a:p>
            <a:endParaRPr lang="en-US" sz="4000">
              <a:solidFill>
                <a:schemeClr val="tx2"/>
              </a:solidFill>
            </a:endParaRPr>
          </a:p>
        </p:txBody>
      </p:sp>
      <p:grpSp>
        <p:nvGrpSpPr>
          <p:cNvPr id="13" name="Group 12">
            <a:extLst>
              <a:ext uri="{FF2B5EF4-FFF2-40B4-BE49-F238E27FC236}">
                <a16:creationId xmlns:a16="http://schemas.microsoft.com/office/drawing/2014/main" id="{B441F8D5-EBCE-4FB9-91A9-3425971C1F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9262397" y="134260"/>
            <a:ext cx="3142400" cy="2716805"/>
            <a:chOff x="-305" y="-4155"/>
            <a:chExt cx="2514948" cy="2174333"/>
          </a:xfrm>
        </p:grpSpPr>
        <p:sp>
          <p:nvSpPr>
            <p:cNvPr id="14" name="Freeform: Shape 13">
              <a:extLst>
                <a:ext uri="{FF2B5EF4-FFF2-40B4-BE49-F238E27FC236}">
                  <a16:creationId xmlns:a16="http://schemas.microsoft.com/office/drawing/2014/main" id="{9A5E80E2-35F9-41F3-A2B8-A2F17D956F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88BDEEE-0C30-49F3-8D05-B062EF890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21E0C27-19E6-45DC-B154-493480207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17" name="Freeform: Shape 16">
              <a:extLst>
                <a:ext uri="{FF2B5EF4-FFF2-40B4-BE49-F238E27FC236}">
                  <a16:creationId xmlns:a16="http://schemas.microsoft.com/office/drawing/2014/main" id="{A3A55340-18E0-4A23-B406-BD1221643D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08701F99-7E4C-4B92-A4B5-307CDFB7A4D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5047906"/>
            <a:ext cx="2412221" cy="1810094"/>
            <a:chOff x="-305" y="-1"/>
            <a:chExt cx="3832880" cy="2876136"/>
          </a:xfrm>
        </p:grpSpPr>
        <p:sp>
          <p:nvSpPr>
            <p:cNvPr id="20" name="Freeform: Shape 19">
              <a:extLst>
                <a:ext uri="{FF2B5EF4-FFF2-40B4-BE49-F238E27FC236}">
                  <a16:creationId xmlns:a16="http://schemas.microsoft.com/office/drawing/2014/main" id="{441E616B-C319-43C1-9A9C-A2074B2E8A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C86BD2B-CA73-48DF-9CC8-0152EA6B1B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9C1AA9D-3FCF-4B84-94D1-51F0E15171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D7CE92F-1DE7-4252-A62C-77ACF8CF26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ontent Placeholder 3">
            <a:extLst>
              <a:ext uri="{FF2B5EF4-FFF2-40B4-BE49-F238E27FC236}">
                <a16:creationId xmlns:a16="http://schemas.microsoft.com/office/drawing/2014/main" id="{378BB5EF-9613-396B-780F-613A4B89EFAB}"/>
              </a:ext>
            </a:extLst>
          </p:cNvPr>
          <p:cNvGraphicFramePr>
            <a:graphicFrameLocks noGrp="1"/>
          </p:cNvGraphicFramePr>
          <p:nvPr>
            <p:ph idx="1"/>
            <p:extLst>
              <p:ext uri="{D42A27DB-BD31-4B8C-83A1-F6EECF244321}">
                <p14:modId xmlns:p14="http://schemas.microsoft.com/office/powerpoint/2010/main" val="4069734122"/>
              </p:ext>
            </p:extLst>
          </p:nvPr>
        </p:nvGraphicFramePr>
        <p:xfrm>
          <a:off x="1036320" y="2645359"/>
          <a:ext cx="10119360" cy="3362709"/>
        </p:xfrm>
        <a:graphic>
          <a:graphicData uri="http://schemas.openxmlformats.org/drawingml/2006/table">
            <a:tbl>
              <a:tblPr firstRow="1" firstCol="1" bandRow="1"/>
              <a:tblGrid>
                <a:gridCol w="10119360">
                  <a:extLst>
                    <a:ext uri="{9D8B030D-6E8A-4147-A177-3AD203B41FA5}">
                      <a16:colId xmlns:a16="http://schemas.microsoft.com/office/drawing/2014/main" val="4110313742"/>
                    </a:ext>
                  </a:extLst>
                </a:gridCol>
              </a:tblGrid>
              <a:tr h="477087">
                <a:tc>
                  <a:txBody>
                    <a:bodyPr/>
                    <a:lstStyle/>
                    <a:p>
                      <a:pPr marL="0" marR="0" algn="l" fontAlgn="b">
                        <a:lnSpc>
                          <a:spcPct val="107000"/>
                        </a:lnSpc>
                        <a:buNone/>
                      </a:pPr>
                      <a:r>
                        <a:rPr lang="en-US" sz="2500" b="0" i="0" u="none" strike="noStrike">
                          <a:solidFill>
                            <a:srgbClr val="000000"/>
                          </a:solidFill>
                          <a:effectLst/>
                          <a:latin typeface="Calibri" panose="020F0502020204030204" pitchFamily="34" charset="0"/>
                          <a:ea typeface="Yu Gothic Light" panose="020B0300000000000000" pitchFamily="34" charset="-128"/>
                          <a:cs typeface="Calibri" panose="020F0502020204030204" pitchFamily="34" charset="0"/>
                        </a:rPr>
                        <a:t>Reference Slide</a:t>
                      </a:r>
                      <a:endParaRPr lang="en-US" sz="4100" b="0" i="0" u="none" strike="noStrike">
                        <a:effectLst/>
                        <a:latin typeface="Arial" panose="020B0604020202020204" pitchFamily="34" charset="0"/>
                      </a:endParaRPr>
                    </a:p>
                  </a:txBody>
                  <a:tcPr marL="156946" marR="156946" marT="21798" marB="21798"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515125501"/>
                  </a:ext>
                </a:extLst>
              </a:tr>
              <a:tr h="477087">
                <a:tc>
                  <a:txBody>
                    <a:bodyPr/>
                    <a:lstStyle/>
                    <a:p>
                      <a:pPr marL="347472" marR="0" indent="-347472" algn="l" fontAlgn="b">
                        <a:lnSpc>
                          <a:spcPct val="107000"/>
                        </a:lnSpc>
                        <a:spcAft>
                          <a:spcPts val="800"/>
                        </a:spcAft>
                        <a:buClrTx/>
                        <a:buSzPts val="1100"/>
                        <a:buFont typeface="Symbol" panose="05050102010706020507" pitchFamily="18" charset="2"/>
                        <a:buChar char="·"/>
                      </a:pPr>
                      <a:r>
                        <a:rPr lang="en-US" sz="25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Reference slide included 4 or more academic </a:t>
                      </a:r>
                      <a:r>
                        <a:rPr lang="en-US" sz="2500" b="1"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references.</a:t>
                      </a:r>
                      <a:endParaRPr lang="en-US" sz="2500" b="0" i="0" u="none" strike="noStrike">
                        <a:effectLst/>
                        <a:latin typeface="Arial" panose="020B0604020202020204" pitchFamily="34" charset="0"/>
                      </a:endParaRPr>
                    </a:p>
                  </a:txBody>
                  <a:tcPr marL="156946" marR="156946" marT="21798" marB="21798"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4902490"/>
                  </a:ext>
                </a:extLst>
              </a:tr>
              <a:tr h="9521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27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Reference slide had ONLY in-text citations that were included as full references.</a:t>
                      </a:r>
                      <a:endParaRPr lang="en-US" sz="2700" b="0" i="0" u="none" strike="noStrike">
                        <a:effectLst/>
                        <a:latin typeface="Arial" panose="020B0604020202020204" pitchFamily="34" charset="0"/>
                      </a:endParaRPr>
                    </a:p>
                  </a:txBody>
                  <a:tcPr marL="156946" marR="156946" marT="21798" marB="21798"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9995409"/>
                  </a:ext>
                </a:extLst>
              </a:tr>
              <a:tr h="952137">
                <a:tc>
                  <a:txBody>
                    <a:bodyPr/>
                    <a:lstStyle/>
                    <a:p>
                      <a:pPr marL="347472" marR="0" indent="-347472" algn="l" fontAlgn="b">
                        <a:lnSpc>
                          <a:spcPct val="107000"/>
                        </a:lnSpc>
                        <a:spcAft>
                          <a:spcPts val="800"/>
                        </a:spcAft>
                        <a:buClrTx/>
                        <a:buSzPts val="1200"/>
                        <a:buFont typeface="Symbol" panose="05050102010706020507" pitchFamily="18" charset="2"/>
                        <a:buChar char="·"/>
                      </a:pPr>
                      <a:r>
                        <a:rPr lang="en-US" sz="2700" b="0" i="0" u="none" strike="noStrike">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References were in the correct APA format (including being placed in alphabetical order). </a:t>
                      </a:r>
                      <a:endParaRPr lang="en-US" sz="2700" b="0" i="0" u="none" strike="noStrike">
                        <a:effectLst/>
                        <a:latin typeface="Arial" panose="020B0604020202020204" pitchFamily="34" charset="0"/>
                      </a:endParaRPr>
                    </a:p>
                  </a:txBody>
                  <a:tcPr marL="156946" marR="156946" marT="21798" marB="21798"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2101999"/>
                  </a:ext>
                </a:extLst>
              </a:tr>
              <a:tr h="504261">
                <a:tc>
                  <a:txBody>
                    <a:bodyPr/>
                    <a:lstStyle/>
                    <a:p>
                      <a:pPr marL="347472" marR="0" indent="-347472" algn="l" fontAlgn="b">
                        <a:lnSpc>
                          <a:spcPct val="107000"/>
                        </a:lnSpc>
                        <a:buClrTx/>
                        <a:buSzPts val="1200"/>
                        <a:buFont typeface="Symbol" panose="05050102010706020507" pitchFamily="18" charset="2"/>
                        <a:buChar char="·"/>
                      </a:pPr>
                      <a:r>
                        <a:rPr lang="en-US" sz="2700" b="0" i="0" u="none" strike="noStrike"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References were listed with hanging indents. </a:t>
                      </a:r>
                      <a:endParaRPr lang="en-US" sz="2700" b="0" i="0" u="none" strike="noStrike" dirty="0">
                        <a:effectLst/>
                        <a:latin typeface="Arial" panose="020B0604020202020204" pitchFamily="34" charset="0"/>
                      </a:endParaRPr>
                    </a:p>
                  </a:txBody>
                  <a:tcPr marL="156946" marR="156946" marT="21798" marB="21798"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1436996"/>
                  </a:ext>
                </a:extLst>
              </a:tr>
            </a:tbl>
          </a:graphicData>
        </a:graphic>
      </p:graphicFrame>
    </p:spTree>
    <p:extLst>
      <p:ext uri="{BB962C8B-B14F-4D97-AF65-F5344CB8AC3E}">
        <p14:creationId xmlns:p14="http://schemas.microsoft.com/office/powerpoint/2010/main" val="176563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019CC-657C-4611-7265-58DABC0BD9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1C16AE-1045-9288-009E-D1BBDB5B5568}"/>
              </a:ext>
            </a:extLst>
          </p:cNvPr>
          <p:cNvSpPr>
            <a:spLocks noGrp="1"/>
          </p:cNvSpPr>
          <p:nvPr>
            <p:ph idx="1"/>
          </p:nvPr>
        </p:nvSpPr>
        <p:spPr/>
        <p:txBody>
          <a:bodyPr/>
          <a:lstStyle/>
          <a:p>
            <a:r>
              <a:rPr lang="en-US" dirty="0"/>
              <a:t>It is suggested that students complete a Think–Pair–Share activity. Once students finish their background slides, have them exchange presentations with another group. Each group will provide feedback based on the score sheet, asking questions and offering suggestions to help improve the work.</a:t>
            </a:r>
          </a:p>
          <a:p>
            <a:endParaRPr lang="en-US" dirty="0"/>
          </a:p>
        </p:txBody>
      </p:sp>
    </p:spTree>
    <p:extLst>
      <p:ext uri="{BB962C8B-B14F-4D97-AF65-F5344CB8AC3E}">
        <p14:creationId xmlns:p14="http://schemas.microsoft.com/office/powerpoint/2010/main" val="3642006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275</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Display</vt:lpstr>
      <vt:lpstr>Arial</vt:lpstr>
      <vt:lpstr>Calibri</vt:lpstr>
      <vt:lpstr>Symbol</vt:lpstr>
      <vt:lpstr>Times New Roman</vt:lpstr>
      <vt:lpstr>Office Theme</vt:lpstr>
      <vt:lpstr>Lesson 8: Background Research   Summary: Students will work on their background slides.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8: Background Research   Summary: Students will work on their background slides. </dc:title>
  <dc:creator>Kuhn, Summer</dc:creator>
  <cp:lastModifiedBy>Cottrell, Mary</cp:lastModifiedBy>
  <cp:revision>1</cp:revision>
  <dcterms:created xsi:type="dcterms:W3CDTF">2025-08-20T16:26:31Z</dcterms:created>
  <dcterms:modified xsi:type="dcterms:W3CDTF">2025-08-21T03:47:28Z</dcterms:modified>
</cp:coreProperties>
</file>