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6" r:id="rId10"/>
    <p:sldId id="264" r:id="rId11"/>
    <p:sldId id="265"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43" d="100"/>
          <a:sy n="43" d="100"/>
        </p:scale>
        <p:origin x="70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7617D-1DE1-1822-A785-93AF854178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DD7E488-037A-3712-471E-4E611B6BD0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7102713-8680-A26E-8E83-CB906E6D09FF}"/>
              </a:ext>
            </a:extLst>
          </p:cNvPr>
          <p:cNvSpPr>
            <a:spLocks noGrp="1"/>
          </p:cNvSpPr>
          <p:nvPr>
            <p:ph type="dt" sz="half" idx="10"/>
          </p:nvPr>
        </p:nvSpPr>
        <p:spPr/>
        <p:txBody>
          <a:bodyPr/>
          <a:lstStyle/>
          <a:p>
            <a:fld id="{68741BF6-2A67-4344-AC75-D27AA5A8A2E5}" type="datetimeFigureOut">
              <a:rPr lang="en-US" smtClean="0"/>
              <a:t>8/20/2025</a:t>
            </a:fld>
            <a:endParaRPr lang="en-US"/>
          </a:p>
        </p:txBody>
      </p:sp>
      <p:sp>
        <p:nvSpPr>
          <p:cNvPr id="5" name="Footer Placeholder 4">
            <a:extLst>
              <a:ext uri="{FF2B5EF4-FFF2-40B4-BE49-F238E27FC236}">
                <a16:creationId xmlns:a16="http://schemas.microsoft.com/office/drawing/2014/main" id="{26E2018F-1A3A-AFD5-674F-EB3032E499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99A85C-D2B5-0F5E-4C4D-585B17233F9D}"/>
              </a:ext>
            </a:extLst>
          </p:cNvPr>
          <p:cNvSpPr>
            <a:spLocks noGrp="1"/>
          </p:cNvSpPr>
          <p:nvPr>
            <p:ph type="sldNum" sz="quarter" idx="12"/>
          </p:nvPr>
        </p:nvSpPr>
        <p:spPr/>
        <p:txBody>
          <a:bodyPr/>
          <a:lstStyle/>
          <a:p>
            <a:fld id="{88D6265C-6A55-8147-B29B-CB6449984811}" type="slidenum">
              <a:rPr lang="en-US" smtClean="0"/>
              <a:t>‹#›</a:t>
            </a:fld>
            <a:endParaRPr lang="en-US"/>
          </a:p>
        </p:txBody>
      </p:sp>
    </p:spTree>
    <p:extLst>
      <p:ext uri="{BB962C8B-B14F-4D97-AF65-F5344CB8AC3E}">
        <p14:creationId xmlns:p14="http://schemas.microsoft.com/office/powerpoint/2010/main" val="3614779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425BC-BFAF-898F-9F0B-D8861FB30E3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B7E0CB7-A9E2-BCD1-3427-758F24D8C3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0B6501-1BED-3C55-56D6-FFF4DBDAC708}"/>
              </a:ext>
            </a:extLst>
          </p:cNvPr>
          <p:cNvSpPr>
            <a:spLocks noGrp="1"/>
          </p:cNvSpPr>
          <p:nvPr>
            <p:ph type="dt" sz="half" idx="10"/>
          </p:nvPr>
        </p:nvSpPr>
        <p:spPr/>
        <p:txBody>
          <a:bodyPr/>
          <a:lstStyle/>
          <a:p>
            <a:fld id="{68741BF6-2A67-4344-AC75-D27AA5A8A2E5}" type="datetimeFigureOut">
              <a:rPr lang="en-US" smtClean="0"/>
              <a:t>8/20/2025</a:t>
            </a:fld>
            <a:endParaRPr lang="en-US"/>
          </a:p>
        </p:txBody>
      </p:sp>
      <p:sp>
        <p:nvSpPr>
          <p:cNvPr id="5" name="Footer Placeholder 4">
            <a:extLst>
              <a:ext uri="{FF2B5EF4-FFF2-40B4-BE49-F238E27FC236}">
                <a16:creationId xmlns:a16="http://schemas.microsoft.com/office/drawing/2014/main" id="{D3958FD4-5998-949D-57CC-26AB0BEF55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8DFB00-D45A-D6EC-6759-F870734BD6E3}"/>
              </a:ext>
            </a:extLst>
          </p:cNvPr>
          <p:cNvSpPr>
            <a:spLocks noGrp="1"/>
          </p:cNvSpPr>
          <p:nvPr>
            <p:ph type="sldNum" sz="quarter" idx="12"/>
          </p:nvPr>
        </p:nvSpPr>
        <p:spPr/>
        <p:txBody>
          <a:bodyPr/>
          <a:lstStyle/>
          <a:p>
            <a:fld id="{88D6265C-6A55-8147-B29B-CB6449984811}" type="slidenum">
              <a:rPr lang="en-US" smtClean="0"/>
              <a:t>‹#›</a:t>
            </a:fld>
            <a:endParaRPr lang="en-US"/>
          </a:p>
        </p:txBody>
      </p:sp>
    </p:spTree>
    <p:extLst>
      <p:ext uri="{BB962C8B-B14F-4D97-AF65-F5344CB8AC3E}">
        <p14:creationId xmlns:p14="http://schemas.microsoft.com/office/powerpoint/2010/main" val="347747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6ECDBC-64FA-5ED4-2172-C744B334FA2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16E7E56-4D67-7CFE-0019-0F15E1AF09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FA7013-7193-6543-3137-63904845F38C}"/>
              </a:ext>
            </a:extLst>
          </p:cNvPr>
          <p:cNvSpPr>
            <a:spLocks noGrp="1"/>
          </p:cNvSpPr>
          <p:nvPr>
            <p:ph type="dt" sz="half" idx="10"/>
          </p:nvPr>
        </p:nvSpPr>
        <p:spPr/>
        <p:txBody>
          <a:bodyPr/>
          <a:lstStyle/>
          <a:p>
            <a:fld id="{68741BF6-2A67-4344-AC75-D27AA5A8A2E5}" type="datetimeFigureOut">
              <a:rPr lang="en-US" smtClean="0"/>
              <a:t>8/20/2025</a:t>
            </a:fld>
            <a:endParaRPr lang="en-US"/>
          </a:p>
        </p:txBody>
      </p:sp>
      <p:sp>
        <p:nvSpPr>
          <p:cNvPr id="5" name="Footer Placeholder 4">
            <a:extLst>
              <a:ext uri="{FF2B5EF4-FFF2-40B4-BE49-F238E27FC236}">
                <a16:creationId xmlns:a16="http://schemas.microsoft.com/office/drawing/2014/main" id="{EAECED27-1001-4800-1E8B-A346671D7B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567CB3-9AED-CFA9-0992-B82224322F1D}"/>
              </a:ext>
            </a:extLst>
          </p:cNvPr>
          <p:cNvSpPr>
            <a:spLocks noGrp="1"/>
          </p:cNvSpPr>
          <p:nvPr>
            <p:ph type="sldNum" sz="quarter" idx="12"/>
          </p:nvPr>
        </p:nvSpPr>
        <p:spPr/>
        <p:txBody>
          <a:bodyPr/>
          <a:lstStyle/>
          <a:p>
            <a:fld id="{88D6265C-6A55-8147-B29B-CB6449984811}" type="slidenum">
              <a:rPr lang="en-US" smtClean="0"/>
              <a:t>‹#›</a:t>
            </a:fld>
            <a:endParaRPr lang="en-US"/>
          </a:p>
        </p:txBody>
      </p:sp>
    </p:spTree>
    <p:extLst>
      <p:ext uri="{BB962C8B-B14F-4D97-AF65-F5344CB8AC3E}">
        <p14:creationId xmlns:p14="http://schemas.microsoft.com/office/powerpoint/2010/main" val="3364038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5D70D-ED8D-656E-B351-987442DB55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CB98F6-7910-E663-AD9E-6DD4D0D09C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8E7565-510D-FE64-D976-F329C7C36A03}"/>
              </a:ext>
            </a:extLst>
          </p:cNvPr>
          <p:cNvSpPr>
            <a:spLocks noGrp="1"/>
          </p:cNvSpPr>
          <p:nvPr>
            <p:ph type="dt" sz="half" idx="10"/>
          </p:nvPr>
        </p:nvSpPr>
        <p:spPr/>
        <p:txBody>
          <a:bodyPr/>
          <a:lstStyle/>
          <a:p>
            <a:fld id="{68741BF6-2A67-4344-AC75-D27AA5A8A2E5}" type="datetimeFigureOut">
              <a:rPr lang="en-US" smtClean="0"/>
              <a:t>8/20/2025</a:t>
            </a:fld>
            <a:endParaRPr lang="en-US"/>
          </a:p>
        </p:txBody>
      </p:sp>
      <p:sp>
        <p:nvSpPr>
          <p:cNvPr id="5" name="Footer Placeholder 4">
            <a:extLst>
              <a:ext uri="{FF2B5EF4-FFF2-40B4-BE49-F238E27FC236}">
                <a16:creationId xmlns:a16="http://schemas.microsoft.com/office/drawing/2014/main" id="{0429392D-BBA2-2EEF-B046-DD2EC9C7D4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9F9D70-BD6A-4540-71A7-12AB3D86A032}"/>
              </a:ext>
            </a:extLst>
          </p:cNvPr>
          <p:cNvSpPr>
            <a:spLocks noGrp="1"/>
          </p:cNvSpPr>
          <p:nvPr>
            <p:ph type="sldNum" sz="quarter" idx="12"/>
          </p:nvPr>
        </p:nvSpPr>
        <p:spPr/>
        <p:txBody>
          <a:bodyPr/>
          <a:lstStyle/>
          <a:p>
            <a:fld id="{88D6265C-6A55-8147-B29B-CB6449984811}" type="slidenum">
              <a:rPr lang="en-US" smtClean="0"/>
              <a:t>‹#›</a:t>
            </a:fld>
            <a:endParaRPr lang="en-US"/>
          </a:p>
        </p:txBody>
      </p:sp>
    </p:spTree>
    <p:extLst>
      <p:ext uri="{BB962C8B-B14F-4D97-AF65-F5344CB8AC3E}">
        <p14:creationId xmlns:p14="http://schemas.microsoft.com/office/powerpoint/2010/main" val="2778463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C8995-B878-6794-577B-32E36A42D7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62F0BD9-5792-4BA2-9509-A34B47EB888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D6E03FC-5EF8-E59A-F699-D0C6ADCEA50F}"/>
              </a:ext>
            </a:extLst>
          </p:cNvPr>
          <p:cNvSpPr>
            <a:spLocks noGrp="1"/>
          </p:cNvSpPr>
          <p:nvPr>
            <p:ph type="dt" sz="half" idx="10"/>
          </p:nvPr>
        </p:nvSpPr>
        <p:spPr/>
        <p:txBody>
          <a:bodyPr/>
          <a:lstStyle/>
          <a:p>
            <a:fld id="{68741BF6-2A67-4344-AC75-D27AA5A8A2E5}" type="datetimeFigureOut">
              <a:rPr lang="en-US" smtClean="0"/>
              <a:t>8/20/2025</a:t>
            </a:fld>
            <a:endParaRPr lang="en-US"/>
          </a:p>
        </p:txBody>
      </p:sp>
      <p:sp>
        <p:nvSpPr>
          <p:cNvPr id="5" name="Footer Placeholder 4">
            <a:extLst>
              <a:ext uri="{FF2B5EF4-FFF2-40B4-BE49-F238E27FC236}">
                <a16:creationId xmlns:a16="http://schemas.microsoft.com/office/drawing/2014/main" id="{A54491F3-D8F4-9790-D304-70F5A9E766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6FE606-4482-EB5B-FF40-C8F10BA34339}"/>
              </a:ext>
            </a:extLst>
          </p:cNvPr>
          <p:cNvSpPr>
            <a:spLocks noGrp="1"/>
          </p:cNvSpPr>
          <p:nvPr>
            <p:ph type="sldNum" sz="quarter" idx="12"/>
          </p:nvPr>
        </p:nvSpPr>
        <p:spPr/>
        <p:txBody>
          <a:bodyPr/>
          <a:lstStyle/>
          <a:p>
            <a:fld id="{88D6265C-6A55-8147-B29B-CB6449984811}" type="slidenum">
              <a:rPr lang="en-US" smtClean="0"/>
              <a:t>‹#›</a:t>
            </a:fld>
            <a:endParaRPr lang="en-US"/>
          </a:p>
        </p:txBody>
      </p:sp>
    </p:spTree>
    <p:extLst>
      <p:ext uri="{BB962C8B-B14F-4D97-AF65-F5344CB8AC3E}">
        <p14:creationId xmlns:p14="http://schemas.microsoft.com/office/powerpoint/2010/main" val="3235862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89D01-7BE5-5C48-545D-16D66BA8AB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51E5CD-D26C-6820-CA4C-12D2C64E4C9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295DC6A-8A5E-21D3-0B06-C736943B9C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A7B655-90F1-C763-F228-0F02AF1D6E5A}"/>
              </a:ext>
            </a:extLst>
          </p:cNvPr>
          <p:cNvSpPr>
            <a:spLocks noGrp="1"/>
          </p:cNvSpPr>
          <p:nvPr>
            <p:ph type="dt" sz="half" idx="10"/>
          </p:nvPr>
        </p:nvSpPr>
        <p:spPr/>
        <p:txBody>
          <a:bodyPr/>
          <a:lstStyle/>
          <a:p>
            <a:fld id="{68741BF6-2A67-4344-AC75-D27AA5A8A2E5}" type="datetimeFigureOut">
              <a:rPr lang="en-US" smtClean="0"/>
              <a:t>8/20/2025</a:t>
            </a:fld>
            <a:endParaRPr lang="en-US"/>
          </a:p>
        </p:txBody>
      </p:sp>
      <p:sp>
        <p:nvSpPr>
          <p:cNvPr id="6" name="Footer Placeholder 5">
            <a:extLst>
              <a:ext uri="{FF2B5EF4-FFF2-40B4-BE49-F238E27FC236}">
                <a16:creationId xmlns:a16="http://schemas.microsoft.com/office/drawing/2014/main" id="{848A140D-8951-331D-2A95-63B9711B00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9A7F8C-5A20-713C-07E7-4CC98B17A5C4}"/>
              </a:ext>
            </a:extLst>
          </p:cNvPr>
          <p:cNvSpPr>
            <a:spLocks noGrp="1"/>
          </p:cNvSpPr>
          <p:nvPr>
            <p:ph type="sldNum" sz="quarter" idx="12"/>
          </p:nvPr>
        </p:nvSpPr>
        <p:spPr/>
        <p:txBody>
          <a:bodyPr/>
          <a:lstStyle/>
          <a:p>
            <a:fld id="{88D6265C-6A55-8147-B29B-CB6449984811}" type="slidenum">
              <a:rPr lang="en-US" smtClean="0"/>
              <a:t>‹#›</a:t>
            </a:fld>
            <a:endParaRPr lang="en-US"/>
          </a:p>
        </p:txBody>
      </p:sp>
    </p:spTree>
    <p:extLst>
      <p:ext uri="{BB962C8B-B14F-4D97-AF65-F5344CB8AC3E}">
        <p14:creationId xmlns:p14="http://schemas.microsoft.com/office/powerpoint/2010/main" val="2668045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BE07-45DA-E40D-D56C-BC694133D4C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F5EB63F-0658-C2F1-21FC-6E6AA2DAEF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E11872-6589-02EA-3A5F-7A47BE934FA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044808-5EB6-86F6-3A71-3E2E303132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F42E9A-B60D-8E67-7558-764E207E8F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3F6854E-65F2-C414-F2C2-9D74FCEA67C0}"/>
              </a:ext>
            </a:extLst>
          </p:cNvPr>
          <p:cNvSpPr>
            <a:spLocks noGrp="1"/>
          </p:cNvSpPr>
          <p:nvPr>
            <p:ph type="dt" sz="half" idx="10"/>
          </p:nvPr>
        </p:nvSpPr>
        <p:spPr/>
        <p:txBody>
          <a:bodyPr/>
          <a:lstStyle/>
          <a:p>
            <a:fld id="{68741BF6-2A67-4344-AC75-D27AA5A8A2E5}" type="datetimeFigureOut">
              <a:rPr lang="en-US" smtClean="0"/>
              <a:t>8/20/2025</a:t>
            </a:fld>
            <a:endParaRPr lang="en-US"/>
          </a:p>
        </p:txBody>
      </p:sp>
      <p:sp>
        <p:nvSpPr>
          <p:cNvPr id="8" name="Footer Placeholder 7">
            <a:extLst>
              <a:ext uri="{FF2B5EF4-FFF2-40B4-BE49-F238E27FC236}">
                <a16:creationId xmlns:a16="http://schemas.microsoft.com/office/drawing/2014/main" id="{043EC3F0-623A-4385-5C71-71425224204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EB2F8D5-4324-73B8-F79A-EBFFEFD3273E}"/>
              </a:ext>
            </a:extLst>
          </p:cNvPr>
          <p:cNvSpPr>
            <a:spLocks noGrp="1"/>
          </p:cNvSpPr>
          <p:nvPr>
            <p:ph type="sldNum" sz="quarter" idx="12"/>
          </p:nvPr>
        </p:nvSpPr>
        <p:spPr/>
        <p:txBody>
          <a:bodyPr/>
          <a:lstStyle/>
          <a:p>
            <a:fld id="{88D6265C-6A55-8147-B29B-CB6449984811}" type="slidenum">
              <a:rPr lang="en-US" smtClean="0"/>
              <a:t>‹#›</a:t>
            </a:fld>
            <a:endParaRPr lang="en-US"/>
          </a:p>
        </p:txBody>
      </p:sp>
    </p:spTree>
    <p:extLst>
      <p:ext uri="{BB962C8B-B14F-4D97-AF65-F5344CB8AC3E}">
        <p14:creationId xmlns:p14="http://schemas.microsoft.com/office/powerpoint/2010/main" val="1911941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4638C-F44B-B849-19FF-8A2DFD337AC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EB4CA87-19D2-16C4-1F8F-031351106039}"/>
              </a:ext>
            </a:extLst>
          </p:cNvPr>
          <p:cNvSpPr>
            <a:spLocks noGrp="1"/>
          </p:cNvSpPr>
          <p:nvPr>
            <p:ph type="dt" sz="half" idx="10"/>
          </p:nvPr>
        </p:nvSpPr>
        <p:spPr/>
        <p:txBody>
          <a:bodyPr/>
          <a:lstStyle/>
          <a:p>
            <a:fld id="{68741BF6-2A67-4344-AC75-D27AA5A8A2E5}" type="datetimeFigureOut">
              <a:rPr lang="en-US" smtClean="0"/>
              <a:t>8/20/2025</a:t>
            </a:fld>
            <a:endParaRPr lang="en-US"/>
          </a:p>
        </p:txBody>
      </p:sp>
      <p:sp>
        <p:nvSpPr>
          <p:cNvPr id="4" name="Footer Placeholder 3">
            <a:extLst>
              <a:ext uri="{FF2B5EF4-FFF2-40B4-BE49-F238E27FC236}">
                <a16:creationId xmlns:a16="http://schemas.microsoft.com/office/drawing/2014/main" id="{583B2C85-2E3D-0ADD-9246-A1921EB874F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2C0E5F-5E70-9A34-B32B-594418430100}"/>
              </a:ext>
            </a:extLst>
          </p:cNvPr>
          <p:cNvSpPr>
            <a:spLocks noGrp="1"/>
          </p:cNvSpPr>
          <p:nvPr>
            <p:ph type="sldNum" sz="quarter" idx="12"/>
          </p:nvPr>
        </p:nvSpPr>
        <p:spPr/>
        <p:txBody>
          <a:bodyPr/>
          <a:lstStyle/>
          <a:p>
            <a:fld id="{88D6265C-6A55-8147-B29B-CB6449984811}" type="slidenum">
              <a:rPr lang="en-US" smtClean="0"/>
              <a:t>‹#›</a:t>
            </a:fld>
            <a:endParaRPr lang="en-US"/>
          </a:p>
        </p:txBody>
      </p:sp>
    </p:spTree>
    <p:extLst>
      <p:ext uri="{BB962C8B-B14F-4D97-AF65-F5344CB8AC3E}">
        <p14:creationId xmlns:p14="http://schemas.microsoft.com/office/powerpoint/2010/main" val="4054064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6AEF65-7CE4-C853-49CA-97A86BB5E54A}"/>
              </a:ext>
            </a:extLst>
          </p:cNvPr>
          <p:cNvSpPr>
            <a:spLocks noGrp="1"/>
          </p:cNvSpPr>
          <p:nvPr>
            <p:ph type="dt" sz="half" idx="10"/>
          </p:nvPr>
        </p:nvSpPr>
        <p:spPr/>
        <p:txBody>
          <a:bodyPr/>
          <a:lstStyle/>
          <a:p>
            <a:fld id="{68741BF6-2A67-4344-AC75-D27AA5A8A2E5}" type="datetimeFigureOut">
              <a:rPr lang="en-US" smtClean="0"/>
              <a:t>8/20/2025</a:t>
            </a:fld>
            <a:endParaRPr lang="en-US"/>
          </a:p>
        </p:txBody>
      </p:sp>
      <p:sp>
        <p:nvSpPr>
          <p:cNvPr id="3" name="Footer Placeholder 2">
            <a:extLst>
              <a:ext uri="{FF2B5EF4-FFF2-40B4-BE49-F238E27FC236}">
                <a16:creationId xmlns:a16="http://schemas.microsoft.com/office/drawing/2014/main" id="{77211359-21C6-3E6E-8BC1-4311A1D08F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F43C769-D9FD-7514-16E0-E9DA7350C635}"/>
              </a:ext>
            </a:extLst>
          </p:cNvPr>
          <p:cNvSpPr>
            <a:spLocks noGrp="1"/>
          </p:cNvSpPr>
          <p:nvPr>
            <p:ph type="sldNum" sz="quarter" idx="12"/>
          </p:nvPr>
        </p:nvSpPr>
        <p:spPr/>
        <p:txBody>
          <a:bodyPr/>
          <a:lstStyle/>
          <a:p>
            <a:fld id="{88D6265C-6A55-8147-B29B-CB6449984811}" type="slidenum">
              <a:rPr lang="en-US" smtClean="0"/>
              <a:t>‹#›</a:t>
            </a:fld>
            <a:endParaRPr lang="en-US"/>
          </a:p>
        </p:txBody>
      </p:sp>
    </p:spTree>
    <p:extLst>
      <p:ext uri="{BB962C8B-B14F-4D97-AF65-F5344CB8AC3E}">
        <p14:creationId xmlns:p14="http://schemas.microsoft.com/office/powerpoint/2010/main" val="3200796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E26F8-A38E-05AC-4100-BBBEC85BA1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9371A6-1D1B-D713-BED9-B4F64F0121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51193F-AD20-403C-F829-EFA008F756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1C0F3F-69CA-67B1-F92A-05A9E5455547}"/>
              </a:ext>
            </a:extLst>
          </p:cNvPr>
          <p:cNvSpPr>
            <a:spLocks noGrp="1"/>
          </p:cNvSpPr>
          <p:nvPr>
            <p:ph type="dt" sz="half" idx="10"/>
          </p:nvPr>
        </p:nvSpPr>
        <p:spPr/>
        <p:txBody>
          <a:bodyPr/>
          <a:lstStyle/>
          <a:p>
            <a:fld id="{68741BF6-2A67-4344-AC75-D27AA5A8A2E5}" type="datetimeFigureOut">
              <a:rPr lang="en-US" smtClean="0"/>
              <a:t>8/20/2025</a:t>
            </a:fld>
            <a:endParaRPr lang="en-US"/>
          </a:p>
        </p:txBody>
      </p:sp>
      <p:sp>
        <p:nvSpPr>
          <p:cNvPr id="6" name="Footer Placeholder 5">
            <a:extLst>
              <a:ext uri="{FF2B5EF4-FFF2-40B4-BE49-F238E27FC236}">
                <a16:creationId xmlns:a16="http://schemas.microsoft.com/office/drawing/2014/main" id="{2CB3A3C5-C59C-55D7-FBEC-46850FBC47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509B46-0D4B-C63D-71BA-63FF8E73AAA9}"/>
              </a:ext>
            </a:extLst>
          </p:cNvPr>
          <p:cNvSpPr>
            <a:spLocks noGrp="1"/>
          </p:cNvSpPr>
          <p:nvPr>
            <p:ph type="sldNum" sz="quarter" idx="12"/>
          </p:nvPr>
        </p:nvSpPr>
        <p:spPr/>
        <p:txBody>
          <a:bodyPr/>
          <a:lstStyle/>
          <a:p>
            <a:fld id="{88D6265C-6A55-8147-B29B-CB6449984811}" type="slidenum">
              <a:rPr lang="en-US" smtClean="0"/>
              <a:t>‹#›</a:t>
            </a:fld>
            <a:endParaRPr lang="en-US"/>
          </a:p>
        </p:txBody>
      </p:sp>
    </p:spTree>
    <p:extLst>
      <p:ext uri="{BB962C8B-B14F-4D97-AF65-F5344CB8AC3E}">
        <p14:creationId xmlns:p14="http://schemas.microsoft.com/office/powerpoint/2010/main" val="900240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68559-E17D-F6AB-7A46-70C1402CE6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17D96F-3A79-0D3C-A523-0351D71E20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A62DFA-3A74-7DCD-CF79-60E8066FE2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69DFE9-4967-3827-BB47-6C7BE19CB022}"/>
              </a:ext>
            </a:extLst>
          </p:cNvPr>
          <p:cNvSpPr>
            <a:spLocks noGrp="1"/>
          </p:cNvSpPr>
          <p:nvPr>
            <p:ph type="dt" sz="half" idx="10"/>
          </p:nvPr>
        </p:nvSpPr>
        <p:spPr/>
        <p:txBody>
          <a:bodyPr/>
          <a:lstStyle/>
          <a:p>
            <a:fld id="{68741BF6-2A67-4344-AC75-D27AA5A8A2E5}" type="datetimeFigureOut">
              <a:rPr lang="en-US" smtClean="0"/>
              <a:t>8/20/2025</a:t>
            </a:fld>
            <a:endParaRPr lang="en-US"/>
          </a:p>
        </p:txBody>
      </p:sp>
      <p:sp>
        <p:nvSpPr>
          <p:cNvPr id="6" name="Footer Placeholder 5">
            <a:extLst>
              <a:ext uri="{FF2B5EF4-FFF2-40B4-BE49-F238E27FC236}">
                <a16:creationId xmlns:a16="http://schemas.microsoft.com/office/drawing/2014/main" id="{1DDFB424-E5B6-580E-6C8C-8675949A5A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852473-3244-FF2A-A85C-DE8961006A53}"/>
              </a:ext>
            </a:extLst>
          </p:cNvPr>
          <p:cNvSpPr>
            <a:spLocks noGrp="1"/>
          </p:cNvSpPr>
          <p:nvPr>
            <p:ph type="sldNum" sz="quarter" idx="12"/>
          </p:nvPr>
        </p:nvSpPr>
        <p:spPr/>
        <p:txBody>
          <a:bodyPr/>
          <a:lstStyle/>
          <a:p>
            <a:fld id="{88D6265C-6A55-8147-B29B-CB6449984811}" type="slidenum">
              <a:rPr lang="en-US" smtClean="0"/>
              <a:t>‹#›</a:t>
            </a:fld>
            <a:endParaRPr lang="en-US"/>
          </a:p>
        </p:txBody>
      </p:sp>
    </p:spTree>
    <p:extLst>
      <p:ext uri="{BB962C8B-B14F-4D97-AF65-F5344CB8AC3E}">
        <p14:creationId xmlns:p14="http://schemas.microsoft.com/office/powerpoint/2010/main" val="761704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C8506E-24A4-54C1-A22E-B93AD43A2E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A925FC-AFF2-C37F-3DE4-87B40BF505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066E4E-3D23-3D8B-2CD1-7EBFC2E9DD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8741BF6-2A67-4344-AC75-D27AA5A8A2E5}" type="datetimeFigureOut">
              <a:rPr lang="en-US" smtClean="0"/>
              <a:t>8/20/2025</a:t>
            </a:fld>
            <a:endParaRPr lang="en-US"/>
          </a:p>
        </p:txBody>
      </p:sp>
      <p:sp>
        <p:nvSpPr>
          <p:cNvPr id="5" name="Footer Placeholder 4">
            <a:extLst>
              <a:ext uri="{FF2B5EF4-FFF2-40B4-BE49-F238E27FC236}">
                <a16:creationId xmlns:a16="http://schemas.microsoft.com/office/drawing/2014/main" id="{D95FEB41-A90C-1DA1-3F20-A2E4DA4AB4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92D8DC7-D171-D71D-2716-51C9ED834C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8D6265C-6A55-8147-B29B-CB6449984811}" type="slidenum">
              <a:rPr lang="en-US" smtClean="0"/>
              <a:t>‹#›</a:t>
            </a:fld>
            <a:endParaRPr lang="en-US"/>
          </a:p>
        </p:txBody>
      </p:sp>
    </p:spTree>
    <p:extLst>
      <p:ext uri="{BB962C8B-B14F-4D97-AF65-F5344CB8AC3E}">
        <p14:creationId xmlns:p14="http://schemas.microsoft.com/office/powerpoint/2010/main" val="1290822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D8610-03BB-CD4D-0F30-BFCE0A0B6338}"/>
              </a:ext>
            </a:extLst>
          </p:cNvPr>
          <p:cNvSpPr>
            <a:spLocks noGrp="1"/>
          </p:cNvSpPr>
          <p:nvPr>
            <p:ph type="ctrTitle"/>
          </p:nvPr>
        </p:nvSpPr>
        <p:spPr/>
        <p:txBody>
          <a:bodyPr>
            <a:normAutofit/>
          </a:bodyPr>
          <a:lstStyle/>
          <a:p>
            <a:r>
              <a:rPr lang="en-US" sz="3300" b="1" u="sng" dirty="0"/>
              <a:t>Lesson 5: Research Question </a:t>
            </a:r>
            <a:br>
              <a:rPr lang="en-US" sz="3300" b="1" u="sng" dirty="0"/>
            </a:br>
            <a:r>
              <a:rPr lang="en-US" sz="3300" dirty="0"/>
              <a:t> </a:t>
            </a:r>
            <a:br>
              <a:rPr lang="en-US" sz="3300" dirty="0"/>
            </a:br>
            <a:r>
              <a:rPr lang="en-US" sz="3300" i="1" dirty="0"/>
              <a:t>Summary</a:t>
            </a:r>
            <a:r>
              <a:rPr lang="en-US" sz="3300" dirty="0"/>
              <a:t>: Students will write a research question.</a:t>
            </a:r>
            <a:br>
              <a:rPr lang="en-US" dirty="0"/>
            </a:br>
            <a:endParaRPr lang="en-US" dirty="0"/>
          </a:p>
        </p:txBody>
      </p:sp>
    </p:spTree>
    <p:extLst>
      <p:ext uri="{BB962C8B-B14F-4D97-AF65-F5344CB8AC3E}">
        <p14:creationId xmlns:p14="http://schemas.microsoft.com/office/powerpoint/2010/main" val="318750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4689E-9827-0541-C8C8-DDB7BDCE7989}"/>
              </a:ext>
            </a:extLst>
          </p:cNvPr>
          <p:cNvSpPr>
            <a:spLocks noGrp="1"/>
          </p:cNvSpPr>
          <p:nvPr>
            <p:ph type="title"/>
          </p:nvPr>
        </p:nvSpPr>
        <p:spPr/>
        <p:txBody>
          <a:bodyPr>
            <a:normAutofit fontScale="90000"/>
          </a:bodyPr>
          <a:lstStyle/>
          <a:p>
            <a:r>
              <a:rPr lang="en-US" sz="4000" dirty="0"/>
              <a:t>Example #1 (variable responses are both quantitative)</a:t>
            </a:r>
            <a:br>
              <a:rPr lang="en-US" dirty="0"/>
            </a:br>
            <a:br>
              <a:rPr lang="en-US" b="1" i="1" dirty="0"/>
            </a:br>
            <a:endParaRPr lang="en-US" dirty="0"/>
          </a:p>
        </p:txBody>
      </p:sp>
      <p:sp>
        <p:nvSpPr>
          <p:cNvPr id="3" name="Content Placeholder 2">
            <a:extLst>
              <a:ext uri="{FF2B5EF4-FFF2-40B4-BE49-F238E27FC236}">
                <a16:creationId xmlns:a16="http://schemas.microsoft.com/office/drawing/2014/main" id="{525A0454-7C22-566B-3169-76EFB6A00B9A}"/>
              </a:ext>
            </a:extLst>
          </p:cNvPr>
          <p:cNvSpPr>
            <a:spLocks noGrp="1"/>
          </p:cNvSpPr>
          <p:nvPr>
            <p:ph idx="1"/>
          </p:nvPr>
        </p:nvSpPr>
        <p:spPr/>
        <p:txBody>
          <a:bodyPr>
            <a:normAutofit fontScale="85000" lnSpcReduction="20000"/>
          </a:bodyPr>
          <a:lstStyle/>
          <a:p>
            <a:r>
              <a:rPr lang="en-US" dirty="0"/>
              <a:t>This is a 9</a:t>
            </a:r>
            <a:r>
              <a:rPr lang="en-US" baseline="30000" dirty="0"/>
              <a:t>th</a:t>
            </a:r>
            <a:r>
              <a:rPr lang="en-US" dirty="0"/>
              <a:t> and 10</a:t>
            </a:r>
            <a:r>
              <a:rPr lang="en-US" baseline="30000" dirty="0"/>
              <a:t>th</a:t>
            </a:r>
            <a:r>
              <a:rPr lang="en-US" dirty="0"/>
              <a:t> grade project and/or cross-sectional example. $$$ and ### will be survey questions for 9</a:t>
            </a:r>
            <a:r>
              <a:rPr lang="en-US" baseline="30000" dirty="0"/>
              <a:t>th</a:t>
            </a:r>
            <a:r>
              <a:rPr lang="en-US" dirty="0"/>
              <a:t> and 10</a:t>
            </a:r>
            <a:r>
              <a:rPr lang="en-US" baseline="30000" dirty="0"/>
              <a:t>th</a:t>
            </a:r>
            <a:r>
              <a:rPr lang="en-US" dirty="0"/>
              <a:t> grade project. Then, students will rewrite to make the research question flow better.</a:t>
            </a:r>
          </a:p>
          <a:p>
            <a:pPr lvl="0"/>
            <a:r>
              <a:rPr lang="en-US" dirty="0"/>
              <a:t>Two state survey questions</a:t>
            </a:r>
          </a:p>
          <a:p>
            <a:pPr lvl="1"/>
            <a:r>
              <a:rPr lang="en-US" dirty="0"/>
              <a:t>During the past 7 days, how many days did you eat breakfast? (0-7 Days)</a:t>
            </a:r>
          </a:p>
          <a:p>
            <a:pPr lvl="1"/>
            <a:r>
              <a:rPr lang="en-US" dirty="0"/>
              <a:t>What is your BMI? (18 - 40 kg/m²)</a:t>
            </a:r>
          </a:p>
          <a:p>
            <a:pPr lvl="0"/>
            <a:r>
              <a:rPr lang="en-US" dirty="0"/>
              <a:t>Guide Research Question</a:t>
            </a:r>
          </a:p>
          <a:p>
            <a:pPr lvl="1"/>
            <a:r>
              <a:rPr lang="en-US" dirty="0"/>
              <a:t>Is there a significant relationship/difference between $$$ and ### ?</a:t>
            </a:r>
          </a:p>
          <a:p>
            <a:pPr lvl="0"/>
            <a:r>
              <a:rPr lang="en-US" dirty="0"/>
              <a:t>Write with state survey questions</a:t>
            </a:r>
          </a:p>
          <a:p>
            <a:pPr lvl="1"/>
            <a:r>
              <a:rPr lang="en-US" dirty="0"/>
              <a:t>Is there a significant relationship/difference between During the past 7 days, how many days did you eat breakfast? and What is your BMI? ?</a:t>
            </a:r>
          </a:p>
          <a:p>
            <a:pPr lvl="0"/>
            <a:r>
              <a:rPr lang="en-US" dirty="0"/>
              <a:t>Rewrite the research question for better flow.</a:t>
            </a:r>
          </a:p>
          <a:p>
            <a:pPr lvl="1"/>
            <a:r>
              <a:rPr lang="en-US" dirty="0"/>
              <a:t>Is there a significant relationship between how many days a person eats breakfast and their BMI?</a:t>
            </a:r>
          </a:p>
          <a:p>
            <a:endParaRPr lang="en-US" dirty="0"/>
          </a:p>
        </p:txBody>
      </p:sp>
    </p:spTree>
    <p:extLst>
      <p:ext uri="{BB962C8B-B14F-4D97-AF65-F5344CB8AC3E}">
        <p14:creationId xmlns:p14="http://schemas.microsoft.com/office/powerpoint/2010/main" val="2298374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C28F4-CDC0-3EE5-E650-884D27B985D1}"/>
              </a:ext>
            </a:extLst>
          </p:cNvPr>
          <p:cNvSpPr>
            <a:spLocks noGrp="1"/>
          </p:cNvSpPr>
          <p:nvPr>
            <p:ph type="title"/>
          </p:nvPr>
        </p:nvSpPr>
        <p:spPr/>
        <p:txBody>
          <a:bodyPr>
            <a:normAutofit fontScale="90000"/>
          </a:bodyPr>
          <a:lstStyle/>
          <a:p>
            <a:r>
              <a:rPr lang="en-US" dirty="0"/>
              <a:t>Example #2 (variable responses are both qualitative)</a:t>
            </a:r>
            <a:br>
              <a:rPr lang="en-US" dirty="0"/>
            </a:br>
            <a:endParaRPr lang="en-US" dirty="0"/>
          </a:p>
        </p:txBody>
      </p:sp>
      <p:sp>
        <p:nvSpPr>
          <p:cNvPr id="3" name="Content Placeholder 2">
            <a:extLst>
              <a:ext uri="{FF2B5EF4-FFF2-40B4-BE49-F238E27FC236}">
                <a16:creationId xmlns:a16="http://schemas.microsoft.com/office/drawing/2014/main" id="{3ABCA26F-0267-5055-0D60-14D0EF0A3B3E}"/>
              </a:ext>
            </a:extLst>
          </p:cNvPr>
          <p:cNvSpPr>
            <a:spLocks noGrp="1"/>
          </p:cNvSpPr>
          <p:nvPr>
            <p:ph idx="1"/>
          </p:nvPr>
        </p:nvSpPr>
        <p:spPr/>
        <p:txBody>
          <a:bodyPr>
            <a:normAutofit fontScale="77500" lnSpcReduction="20000"/>
          </a:bodyPr>
          <a:lstStyle/>
          <a:p>
            <a:pPr lvl="0"/>
            <a:r>
              <a:rPr lang="en-US" dirty="0"/>
              <a:t>This is a 9</a:t>
            </a:r>
            <a:r>
              <a:rPr lang="en-US" baseline="30000" dirty="0"/>
              <a:t>th</a:t>
            </a:r>
            <a:r>
              <a:rPr lang="en-US" dirty="0"/>
              <a:t> and 10</a:t>
            </a:r>
            <a:r>
              <a:rPr lang="en-US" baseline="30000" dirty="0"/>
              <a:t>th</a:t>
            </a:r>
            <a:r>
              <a:rPr lang="en-US" dirty="0"/>
              <a:t> grade project and/or cross-sectional example.  $$$ and ### will be survey questions for 9</a:t>
            </a:r>
            <a:r>
              <a:rPr lang="en-US" baseline="30000" dirty="0"/>
              <a:t>th</a:t>
            </a:r>
            <a:r>
              <a:rPr lang="en-US" dirty="0"/>
              <a:t> and 10</a:t>
            </a:r>
            <a:r>
              <a:rPr lang="en-US" baseline="30000" dirty="0"/>
              <a:t>th</a:t>
            </a:r>
            <a:r>
              <a:rPr lang="en-US" dirty="0"/>
              <a:t> grade project. Then, students will rewrite to make the research question flow better.</a:t>
            </a:r>
          </a:p>
          <a:p>
            <a:pPr lvl="0"/>
            <a:r>
              <a:rPr lang="en-US" dirty="0"/>
              <a:t>Two state survey questions</a:t>
            </a:r>
          </a:p>
          <a:p>
            <a:pPr lvl="1"/>
            <a:r>
              <a:rPr lang="en-US" dirty="0"/>
              <a:t>Would you say that in general your health is (Excellent, Very good, Good, Fair, Poor)</a:t>
            </a:r>
          </a:p>
          <a:p>
            <a:pPr lvl="1"/>
            <a:r>
              <a:rPr lang="en-US" dirty="0"/>
              <a:t>During your day, what best describes what you do?  Would you say that you (Mostly sit, Mostly stand, Mostly walk, Mostly do heavy labor or physically demanding work)</a:t>
            </a:r>
          </a:p>
          <a:p>
            <a:pPr lvl="0"/>
            <a:r>
              <a:rPr lang="en-US" dirty="0"/>
              <a:t>Guide Research Question</a:t>
            </a:r>
          </a:p>
          <a:p>
            <a:pPr lvl="1"/>
            <a:r>
              <a:rPr lang="en-US" dirty="0"/>
              <a:t>Is there a significant relationship/difference between $$$ and ### ?</a:t>
            </a:r>
          </a:p>
          <a:p>
            <a:pPr lvl="0"/>
            <a:r>
              <a:rPr lang="en-US" dirty="0"/>
              <a:t>Write with state survey questions</a:t>
            </a:r>
          </a:p>
          <a:p>
            <a:pPr lvl="1"/>
            <a:r>
              <a:rPr lang="en-US" dirty="0"/>
              <a:t>Is there a significant relationship/difference between Would you say that in general your health is and During your day, what best describes what you do?  Would you say that you?</a:t>
            </a:r>
          </a:p>
          <a:p>
            <a:pPr lvl="0"/>
            <a:r>
              <a:rPr lang="en-US" dirty="0"/>
              <a:t>Rewrite the research question for better flow.</a:t>
            </a:r>
          </a:p>
          <a:p>
            <a:pPr lvl="1"/>
            <a:r>
              <a:rPr lang="en-US" dirty="0"/>
              <a:t>Is there a significant relationship between general health status and whether a person says they mostly sit, stand, walk, or do physically demanding work all day?</a:t>
            </a:r>
          </a:p>
          <a:p>
            <a:endParaRPr lang="en-US" dirty="0"/>
          </a:p>
        </p:txBody>
      </p:sp>
    </p:spTree>
    <p:extLst>
      <p:ext uri="{BB962C8B-B14F-4D97-AF65-F5344CB8AC3E}">
        <p14:creationId xmlns:p14="http://schemas.microsoft.com/office/powerpoint/2010/main" val="1065194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DD3E1-266E-A586-2F18-29931F977B3D}"/>
              </a:ext>
            </a:extLst>
          </p:cNvPr>
          <p:cNvSpPr>
            <a:spLocks noGrp="1"/>
          </p:cNvSpPr>
          <p:nvPr>
            <p:ph type="title"/>
          </p:nvPr>
        </p:nvSpPr>
        <p:spPr/>
        <p:txBody>
          <a:bodyPr>
            <a:normAutofit fontScale="90000"/>
          </a:bodyPr>
          <a:lstStyle/>
          <a:p>
            <a:r>
              <a:rPr lang="en-US" dirty="0"/>
              <a:t>Example #1 (variable responses are both quantitative)</a:t>
            </a:r>
            <a:br>
              <a:rPr lang="en-US" dirty="0"/>
            </a:br>
            <a:endParaRPr lang="en-US" dirty="0"/>
          </a:p>
        </p:txBody>
      </p:sp>
      <p:sp>
        <p:nvSpPr>
          <p:cNvPr id="3" name="Content Placeholder 2">
            <a:extLst>
              <a:ext uri="{FF2B5EF4-FFF2-40B4-BE49-F238E27FC236}">
                <a16:creationId xmlns:a16="http://schemas.microsoft.com/office/drawing/2014/main" id="{94D09FD1-90A0-A150-1EBE-D94DF9D5B634}"/>
              </a:ext>
            </a:extLst>
          </p:cNvPr>
          <p:cNvSpPr>
            <a:spLocks noGrp="1"/>
          </p:cNvSpPr>
          <p:nvPr>
            <p:ph idx="1"/>
          </p:nvPr>
        </p:nvSpPr>
        <p:spPr/>
        <p:txBody>
          <a:bodyPr>
            <a:normAutofit fontScale="92500" lnSpcReduction="20000"/>
          </a:bodyPr>
          <a:lstStyle/>
          <a:p>
            <a:pPr lvl="0"/>
            <a:r>
              <a:rPr lang="en-US" dirty="0"/>
              <a:t>This is a 9</a:t>
            </a:r>
            <a:r>
              <a:rPr lang="en-US" baseline="30000" dirty="0"/>
              <a:t>th</a:t>
            </a:r>
            <a:r>
              <a:rPr lang="en-US" dirty="0"/>
              <a:t> and 10</a:t>
            </a:r>
            <a:r>
              <a:rPr lang="en-US" baseline="30000" dirty="0"/>
              <a:t>th</a:t>
            </a:r>
            <a:r>
              <a:rPr lang="en-US" dirty="0"/>
              <a:t> grade project and/or cross-sectional example.  $$$ and ### will be survey questions for 9</a:t>
            </a:r>
            <a:r>
              <a:rPr lang="en-US" baseline="30000" dirty="0"/>
              <a:t>th</a:t>
            </a:r>
            <a:r>
              <a:rPr lang="en-US" dirty="0"/>
              <a:t> and 10</a:t>
            </a:r>
            <a:r>
              <a:rPr lang="en-US" baseline="30000" dirty="0"/>
              <a:t>th</a:t>
            </a:r>
            <a:r>
              <a:rPr lang="en-US" dirty="0"/>
              <a:t> grade project. Then, students will rewrite to make the research question flow better.</a:t>
            </a:r>
          </a:p>
          <a:p>
            <a:pPr lvl="0"/>
            <a:r>
              <a:rPr lang="en-US" dirty="0"/>
              <a:t>Two state survey questions</a:t>
            </a:r>
          </a:p>
          <a:p>
            <a:pPr lvl="1"/>
            <a:r>
              <a:rPr lang="en-US" dirty="0"/>
              <a:t>Sex (Female, Male)</a:t>
            </a:r>
          </a:p>
          <a:p>
            <a:pPr lvl="1"/>
            <a:r>
              <a:rPr lang="en-US" dirty="0"/>
              <a:t>Stress Score (0 - 40)</a:t>
            </a:r>
          </a:p>
          <a:p>
            <a:pPr lvl="0"/>
            <a:r>
              <a:rPr lang="en-US" dirty="0"/>
              <a:t>Guide Research Question</a:t>
            </a:r>
          </a:p>
          <a:p>
            <a:pPr lvl="1"/>
            <a:r>
              <a:rPr lang="en-US" dirty="0"/>
              <a:t>Is there a significant relationship/difference between $$$ and ### ?</a:t>
            </a:r>
          </a:p>
          <a:p>
            <a:pPr lvl="0"/>
            <a:r>
              <a:rPr lang="en-US" dirty="0"/>
              <a:t>Write with state survey questions</a:t>
            </a:r>
          </a:p>
          <a:p>
            <a:pPr lvl="1"/>
            <a:r>
              <a:rPr lang="en-US" dirty="0"/>
              <a:t>Is there a significant relationship/difference between Sex and Stress Score?</a:t>
            </a:r>
          </a:p>
          <a:p>
            <a:pPr lvl="0"/>
            <a:r>
              <a:rPr lang="en-US" dirty="0"/>
              <a:t>Rewrite the research question for better flow.</a:t>
            </a:r>
          </a:p>
          <a:p>
            <a:pPr lvl="1"/>
            <a:r>
              <a:rPr lang="en-US" dirty="0"/>
              <a:t>Is there a significant difference between males and females and their stress score?</a:t>
            </a:r>
          </a:p>
          <a:p>
            <a:endParaRPr lang="en-US" dirty="0"/>
          </a:p>
        </p:txBody>
      </p:sp>
    </p:spTree>
    <p:extLst>
      <p:ext uri="{BB962C8B-B14F-4D97-AF65-F5344CB8AC3E}">
        <p14:creationId xmlns:p14="http://schemas.microsoft.com/office/powerpoint/2010/main" val="299218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145C2-02BD-2107-4B5A-A5456BD914F8}"/>
              </a:ext>
            </a:extLst>
          </p:cNvPr>
          <p:cNvSpPr>
            <a:spLocks noGrp="1"/>
          </p:cNvSpPr>
          <p:nvPr>
            <p:ph type="title"/>
          </p:nvPr>
        </p:nvSpPr>
        <p:spPr/>
        <p:txBody>
          <a:bodyPr>
            <a:normAutofit fontScale="90000"/>
          </a:bodyPr>
          <a:lstStyle/>
          <a:p>
            <a:r>
              <a:rPr lang="en-US" sz="3600" dirty="0"/>
              <a:t>Example research question for 11</a:t>
            </a:r>
            <a:r>
              <a:rPr lang="en-US" sz="3600" baseline="30000" dirty="0"/>
              <a:t>th</a:t>
            </a:r>
            <a:r>
              <a:rPr lang="en-US" sz="3600" dirty="0"/>
              <a:t> and 12th grade project that is an intervention (one variable response is qualitative and the other is quantitative)</a:t>
            </a:r>
            <a:br>
              <a:rPr lang="en-US" dirty="0"/>
            </a:br>
            <a:endParaRPr lang="en-US" dirty="0"/>
          </a:p>
        </p:txBody>
      </p:sp>
      <p:sp>
        <p:nvSpPr>
          <p:cNvPr id="3" name="Content Placeholder 2">
            <a:extLst>
              <a:ext uri="{FF2B5EF4-FFF2-40B4-BE49-F238E27FC236}">
                <a16:creationId xmlns:a16="http://schemas.microsoft.com/office/drawing/2014/main" id="{9EF16DD4-E639-FABD-DFC5-3A7DA4F41A0A}"/>
              </a:ext>
            </a:extLst>
          </p:cNvPr>
          <p:cNvSpPr>
            <a:spLocks noGrp="1"/>
          </p:cNvSpPr>
          <p:nvPr>
            <p:ph idx="1"/>
          </p:nvPr>
        </p:nvSpPr>
        <p:spPr/>
        <p:txBody>
          <a:bodyPr/>
          <a:lstStyle/>
          <a:p>
            <a:pPr lvl="0"/>
            <a:r>
              <a:rPr lang="en-US" dirty="0"/>
              <a:t>Will an educational intervention impact nutrition knowledge among females in fifth grade who attend ABC Elementary School?</a:t>
            </a:r>
          </a:p>
          <a:p>
            <a:pPr lvl="0"/>
            <a:r>
              <a:rPr lang="en-US" dirty="0"/>
              <a:t>Will there be a difference among pre- and post-scores on lung health knowledge after the Lung Health knowledge intervention among middle school students in Raleigh County? </a:t>
            </a:r>
          </a:p>
          <a:p>
            <a:endParaRPr lang="en-US" dirty="0"/>
          </a:p>
        </p:txBody>
      </p:sp>
    </p:spTree>
    <p:extLst>
      <p:ext uri="{BB962C8B-B14F-4D97-AF65-F5344CB8AC3E}">
        <p14:creationId xmlns:p14="http://schemas.microsoft.com/office/powerpoint/2010/main" val="339855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A9FC4-81CD-7243-8C45-8564A0AFEF54}"/>
              </a:ext>
            </a:extLst>
          </p:cNvPr>
          <p:cNvSpPr>
            <a:spLocks noGrp="1"/>
          </p:cNvSpPr>
          <p:nvPr>
            <p:ph type="title"/>
          </p:nvPr>
        </p:nvSpPr>
        <p:spPr/>
        <p:txBody>
          <a:bodyPr>
            <a:normAutofit fontScale="90000"/>
          </a:bodyPr>
          <a:lstStyle/>
          <a:p>
            <a:r>
              <a:rPr lang="en-US" sz="3600" dirty="0"/>
              <a:t>Example research question for 11</a:t>
            </a:r>
            <a:r>
              <a:rPr lang="en-US" sz="3600" baseline="30000" dirty="0"/>
              <a:t>th</a:t>
            </a:r>
            <a:r>
              <a:rPr lang="en-US" sz="3600" dirty="0"/>
              <a:t> and 12th grade project that is a human experiment (one variable response is qualitative and the other is quantitative) </a:t>
            </a:r>
            <a:br>
              <a:rPr lang="en-US" dirty="0"/>
            </a:br>
            <a:endParaRPr lang="en-US" dirty="0"/>
          </a:p>
        </p:txBody>
      </p:sp>
      <p:sp>
        <p:nvSpPr>
          <p:cNvPr id="3" name="Content Placeholder 2">
            <a:extLst>
              <a:ext uri="{FF2B5EF4-FFF2-40B4-BE49-F238E27FC236}">
                <a16:creationId xmlns:a16="http://schemas.microsoft.com/office/drawing/2014/main" id="{CFFF1970-E452-0B75-8102-C4604DC34821}"/>
              </a:ext>
            </a:extLst>
          </p:cNvPr>
          <p:cNvSpPr>
            <a:spLocks noGrp="1"/>
          </p:cNvSpPr>
          <p:nvPr>
            <p:ph idx="1"/>
          </p:nvPr>
        </p:nvSpPr>
        <p:spPr/>
        <p:txBody>
          <a:bodyPr/>
          <a:lstStyle/>
          <a:p>
            <a:pPr lvl="0"/>
            <a:r>
              <a:rPr lang="en-US" dirty="0"/>
              <a:t>Is there a difference in test scores among students who chew gum and those who do not chew gum before a test?</a:t>
            </a:r>
          </a:p>
          <a:p>
            <a:pPr lvl="0"/>
            <a:r>
              <a:rPr lang="en-US" dirty="0"/>
              <a:t>Is there a difference in test scores among students who listen to music and those who do not list to music during a test?</a:t>
            </a:r>
          </a:p>
          <a:p>
            <a:endParaRPr lang="en-US" dirty="0"/>
          </a:p>
        </p:txBody>
      </p:sp>
    </p:spTree>
    <p:extLst>
      <p:ext uri="{BB962C8B-B14F-4D97-AF65-F5344CB8AC3E}">
        <p14:creationId xmlns:p14="http://schemas.microsoft.com/office/powerpoint/2010/main" val="2541893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0A937-EF05-4530-DC91-2E2867D9259C}"/>
              </a:ext>
            </a:extLst>
          </p:cNvPr>
          <p:cNvSpPr>
            <a:spLocks noGrp="1"/>
          </p:cNvSpPr>
          <p:nvPr>
            <p:ph type="title"/>
          </p:nvPr>
        </p:nvSpPr>
        <p:spPr>
          <a:xfrm>
            <a:off x="838200" y="681037"/>
            <a:ext cx="10515600" cy="1325563"/>
          </a:xfrm>
        </p:spPr>
        <p:txBody>
          <a:bodyPr>
            <a:normAutofit fontScale="90000"/>
          </a:bodyPr>
          <a:lstStyle/>
          <a:p>
            <a:r>
              <a:rPr lang="en-US" sz="4000" dirty="0"/>
              <a:t>Example research question for 11</a:t>
            </a:r>
            <a:r>
              <a:rPr lang="en-US" sz="4000" baseline="30000" dirty="0"/>
              <a:t>th</a:t>
            </a:r>
            <a:r>
              <a:rPr lang="en-US" sz="4000" dirty="0"/>
              <a:t> and 12th grade project that is a non-human experiment </a:t>
            </a:r>
            <a:br>
              <a:rPr lang="en-US" dirty="0"/>
            </a:br>
            <a:r>
              <a:rPr lang="en-US" dirty="0"/>
              <a:t> </a:t>
            </a:r>
            <a:br>
              <a:rPr lang="en-US" dirty="0"/>
            </a:br>
            <a:endParaRPr lang="en-US" dirty="0"/>
          </a:p>
        </p:txBody>
      </p:sp>
      <p:sp>
        <p:nvSpPr>
          <p:cNvPr id="3" name="Content Placeholder 2">
            <a:extLst>
              <a:ext uri="{FF2B5EF4-FFF2-40B4-BE49-F238E27FC236}">
                <a16:creationId xmlns:a16="http://schemas.microsoft.com/office/drawing/2014/main" id="{50F462CD-7A8B-B7CD-2489-3C03C242AA64}"/>
              </a:ext>
            </a:extLst>
          </p:cNvPr>
          <p:cNvSpPr>
            <a:spLocks noGrp="1"/>
          </p:cNvSpPr>
          <p:nvPr>
            <p:ph idx="1"/>
          </p:nvPr>
        </p:nvSpPr>
        <p:spPr/>
        <p:txBody>
          <a:bodyPr/>
          <a:lstStyle/>
          <a:p>
            <a:pPr lvl="0"/>
            <a:r>
              <a:rPr lang="en-US" dirty="0"/>
              <a:t>Will there be a difference in the rate of regeneration among Planaria exposed to </a:t>
            </a:r>
            <a:r>
              <a:rPr lang="en-US" b="1" dirty="0"/>
              <a:t>no </a:t>
            </a:r>
            <a:r>
              <a:rPr lang="en-US" dirty="0"/>
              <a:t>ethanol, 0.01mg, 0.02mg, and 0.03mg of ethanol? (one variable response is qualitative and the other is quantitative)</a:t>
            </a:r>
          </a:p>
          <a:p>
            <a:pPr lvl="0"/>
            <a:r>
              <a:rPr lang="en-US" dirty="0"/>
              <a:t>Will there be a relationship between no caffeine, 0.01mg, 0.02mg, and 0.03mg of caffeine and the nighttime sleep behavior of fruit flies? (one variable response is qualitative and the other is qualitative)</a:t>
            </a:r>
          </a:p>
          <a:p>
            <a:endParaRPr lang="en-US" dirty="0"/>
          </a:p>
        </p:txBody>
      </p:sp>
    </p:spTree>
    <p:extLst>
      <p:ext uri="{BB962C8B-B14F-4D97-AF65-F5344CB8AC3E}">
        <p14:creationId xmlns:p14="http://schemas.microsoft.com/office/powerpoint/2010/main" val="3719859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5E526-9E48-BE0D-8465-C11F5AB9A54B}"/>
              </a:ext>
            </a:extLst>
          </p:cNvPr>
          <p:cNvSpPr>
            <a:spLocks noGrp="1"/>
          </p:cNvSpPr>
          <p:nvPr>
            <p:ph type="title"/>
          </p:nvPr>
        </p:nvSpPr>
        <p:spPr/>
        <p:txBody>
          <a:bodyPr/>
          <a:lstStyle/>
          <a:p>
            <a:r>
              <a:rPr lang="en-US" b="1" i="1" dirty="0"/>
              <a:t>HOA #2: Testing a Research Question</a:t>
            </a:r>
            <a:br>
              <a:rPr lang="en-US" b="1" i="1" dirty="0"/>
            </a:br>
            <a:endParaRPr lang="en-US" dirty="0"/>
          </a:p>
        </p:txBody>
      </p:sp>
      <p:sp>
        <p:nvSpPr>
          <p:cNvPr id="3" name="Content Placeholder 2">
            <a:extLst>
              <a:ext uri="{FF2B5EF4-FFF2-40B4-BE49-F238E27FC236}">
                <a16:creationId xmlns:a16="http://schemas.microsoft.com/office/drawing/2014/main" id="{4AB3A81F-5C4C-126F-7945-0F6DA2B43634}"/>
              </a:ext>
            </a:extLst>
          </p:cNvPr>
          <p:cNvSpPr>
            <a:spLocks noGrp="1"/>
          </p:cNvSpPr>
          <p:nvPr>
            <p:ph idx="1"/>
          </p:nvPr>
        </p:nvSpPr>
        <p:spPr/>
        <p:txBody>
          <a:bodyPr>
            <a:normAutofit fontScale="92500" lnSpcReduction="10000"/>
          </a:bodyPr>
          <a:lstStyle/>
          <a:p>
            <a:r>
              <a:rPr lang="en-US" dirty="0"/>
              <a:t>This HOA is designed for students to investigate a simple research question using a fun and engaging topic—like food! Choose a question that can be tested quickly and easily during a club meeting. </a:t>
            </a:r>
          </a:p>
          <a:p>
            <a:r>
              <a:rPr lang="en-US" dirty="0"/>
              <a:t>Is there a difference in taste preference among different shaped Reese's Cups (round, mini, holiday-themed)?</a:t>
            </a:r>
          </a:p>
          <a:p>
            <a:pPr lvl="0"/>
            <a:r>
              <a:rPr lang="en-US" dirty="0"/>
              <a:t>What is the relationship among temperature of water affect the rate at which sugar dissolves?</a:t>
            </a:r>
          </a:p>
          <a:p>
            <a:pPr lvl="0"/>
            <a:r>
              <a:rPr lang="en-US" dirty="0"/>
              <a:t>Is there a difference in the cookie filling mass among Oreo and Double Stuf Oreo?</a:t>
            </a:r>
          </a:p>
          <a:p>
            <a:pPr lvl="0"/>
            <a:r>
              <a:rPr lang="en-US" dirty="0"/>
              <a:t>Using X Gum, will there be a difference in bubble length among different chewing times of 15, 30, and 45 seconds?</a:t>
            </a:r>
          </a:p>
          <a:p>
            <a:endParaRPr lang="en-US" dirty="0"/>
          </a:p>
        </p:txBody>
      </p:sp>
      <p:sp>
        <p:nvSpPr>
          <p:cNvPr id="4" name="TextBox 3">
            <a:extLst>
              <a:ext uri="{FF2B5EF4-FFF2-40B4-BE49-F238E27FC236}">
                <a16:creationId xmlns:a16="http://schemas.microsoft.com/office/drawing/2014/main" id="{75071B56-81B5-9FFE-CED5-6ADEEFD320CC}"/>
              </a:ext>
            </a:extLst>
          </p:cNvPr>
          <p:cNvSpPr txBox="1"/>
          <p:nvPr/>
        </p:nvSpPr>
        <p:spPr>
          <a:xfrm>
            <a:off x="-2286000" y="-97155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679767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3E839-15A0-D182-8809-5738D7369020}"/>
              </a:ext>
            </a:extLst>
          </p:cNvPr>
          <p:cNvSpPr>
            <a:spLocks noGrp="1"/>
          </p:cNvSpPr>
          <p:nvPr>
            <p:ph type="title"/>
          </p:nvPr>
        </p:nvSpPr>
        <p:spPr/>
        <p:txBody>
          <a:bodyPr/>
          <a:lstStyle/>
          <a:p>
            <a:r>
              <a:rPr lang="en-US" i="1" dirty="0"/>
              <a:t>Objectives</a:t>
            </a:r>
            <a:endParaRPr lang="en-US" dirty="0"/>
          </a:p>
        </p:txBody>
      </p:sp>
      <p:sp>
        <p:nvSpPr>
          <p:cNvPr id="3" name="Content Placeholder 2">
            <a:extLst>
              <a:ext uri="{FF2B5EF4-FFF2-40B4-BE49-F238E27FC236}">
                <a16:creationId xmlns:a16="http://schemas.microsoft.com/office/drawing/2014/main" id="{86D82192-08D5-021A-6D73-13DEC988277C}"/>
              </a:ext>
            </a:extLst>
          </p:cNvPr>
          <p:cNvSpPr>
            <a:spLocks noGrp="1"/>
          </p:cNvSpPr>
          <p:nvPr>
            <p:ph idx="1"/>
          </p:nvPr>
        </p:nvSpPr>
        <p:spPr/>
        <p:txBody>
          <a:bodyPr/>
          <a:lstStyle/>
          <a:p>
            <a:pPr lvl="0"/>
            <a:r>
              <a:rPr lang="en-US" dirty="0"/>
              <a:t>Identify a Research Question for the HSTA Community-Based Project</a:t>
            </a:r>
          </a:p>
          <a:p>
            <a:pPr lvl="0"/>
            <a:r>
              <a:rPr lang="en-US" dirty="0"/>
              <a:t>Complete Peer-Evaluation of Research Questions Exercise</a:t>
            </a:r>
          </a:p>
          <a:p>
            <a:pPr lvl="1"/>
            <a:r>
              <a:rPr lang="en-US" dirty="0"/>
              <a:t>Share proposed research questions with peers</a:t>
            </a:r>
          </a:p>
          <a:p>
            <a:pPr lvl="1"/>
            <a:r>
              <a:rPr lang="en-US" dirty="0"/>
              <a:t>Peers evaluate research questions</a:t>
            </a:r>
          </a:p>
          <a:p>
            <a:pPr lvl="0"/>
            <a:r>
              <a:rPr lang="en-US" dirty="0"/>
              <a:t>Complete HOA #2 </a:t>
            </a:r>
          </a:p>
          <a:p>
            <a:pPr marL="0" indent="0">
              <a:buNone/>
            </a:pPr>
            <a:endParaRPr lang="en-US" dirty="0"/>
          </a:p>
        </p:txBody>
      </p:sp>
    </p:spTree>
    <p:extLst>
      <p:ext uri="{BB962C8B-B14F-4D97-AF65-F5344CB8AC3E}">
        <p14:creationId xmlns:p14="http://schemas.microsoft.com/office/powerpoint/2010/main" val="4018390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7D991-E306-15AF-5918-B627E597A603}"/>
              </a:ext>
            </a:extLst>
          </p:cNvPr>
          <p:cNvSpPr>
            <a:spLocks noGrp="1"/>
          </p:cNvSpPr>
          <p:nvPr>
            <p:ph type="title"/>
          </p:nvPr>
        </p:nvSpPr>
        <p:spPr/>
        <p:txBody>
          <a:bodyPr/>
          <a:lstStyle/>
          <a:p>
            <a:r>
              <a:rPr lang="en-US" b="1" i="1" dirty="0"/>
              <a:t>Research Question</a:t>
            </a:r>
            <a:endParaRPr lang="en-US" dirty="0"/>
          </a:p>
        </p:txBody>
      </p:sp>
      <p:sp>
        <p:nvSpPr>
          <p:cNvPr id="3" name="Content Placeholder 2">
            <a:extLst>
              <a:ext uri="{FF2B5EF4-FFF2-40B4-BE49-F238E27FC236}">
                <a16:creationId xmlns:a16="http://schemas.microsoft.com/office/drawing/2014/main" id="{ABFA48A9-0CC7-1369-7EC1-E6F4A4B566B3}"/>
              </a:ext>
            </a:extLst>
          </p:cNvPr>
          <p:cNvSpPr>
            <a:spLocks noGrp="1"/>
          </p:cNvSpPr>
          <p:nvPr>
            <p:ph idx="1"/>
          </p:nvPr>
        </p:nvSpPr>
        <p:spPr/>
        <p:txBody>
          <a:bodyPr>
            <a:normAutofit fontScale="77500" lnSpcReduction="20000"/>
          </a:bodyPr>
          <a:lstStyle/>
          <a:p>
            <a:r>
              <a:rPr lang="en-US" dirty="0"/>
              <a:t>A research question is the foundation of all successful research projects. A research question is a specific question that guides from forming a hypothesis to collecting data and drawing conclusions. A well-written research question identifies what students will research, the variables involved, and the characteristics of the population/subject students are researching. It also makes clear whether the students are exploring a relationship or a difference between their research variables.</a:t>
            </a:r>
          </a:p>
          <a:p>
            <a:r>
              <a:rPr lang="en-US" dirty="0"/>
              <a:t>Having a strong research question is essential because it focuses the student’s work. Without one, it’s easy to drift into vague investigations that lack direction. The research question ensures that the HSTA project is both safe and ethical, and it shapes the student’s hypothesis, variables, procedures, and conclusions. </a:t>
            </a:r>
          </a:p>
          <a:p>
            <a:r>
              <a:rPr lang="en-US" dirty="0"/>
              <a:t>It’s easy to get carried away when writing a research question, especially when students are excited about the topic. While enthusiasm is great, cramming too much into a single question can make the study unclear, confuse results, and weaken the overall conclusions. For HSTA projects, students will only have two research variables. This will help them keep their research focus.</a:t>
            </a:r>
          </a:p>
          <a:p>
            <a:pPr marL="0" indent="0">
              <a:buNone/>
            </a:pPr>
            <a:endParaRPr lang="en-US" dirty="0"/>
          </a:p>
        </p:txBody>
      </p:sp>
    </p:spTree>
    <p:extLst>
      <p:ext uri="{BB962C8B-B14F-4D97-AF65-F5344CB8AC3E}">
        <p14:creationId xmlns:p14="http://schemas.microsoft.com/office/powerpoint/2010/main" val="469551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56AE9-3DF7-196A-8AF2-909F76B220D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14109B9-16EE-71D1-193B-8CAB64CC806F}"/>
              </a:ext>
            </a:extLst>
          </p:cNvPr>
          <p:cNvSpPr>
            <a:spLocks noGrp="1"/>
          </p:cNvSpPr>
          <p:nvPr>
            <p:ph idx="1"/>
          </p:nvPr>
        </p:nvSpPr>
        <p:spPr/>
        <p:txBody>
          <a:bodyPr/>
          <a:lstStyle/>
          <a:p>
            <a:r>
              <a:rPr lang="en-US" dirty="0"/>
              <a:t>A good research question is not just about academic rigor; it’s about impact. The question students create should connect to their community. Whether students are looking for a relationship among variables, looking for differences among groups, or measuring the effects of an intervention, their research question is their guide.</a:t>
            </a:r>
          </a:p>
          <a:p>
            <a:endParaRPr lang="en-US" dirty="0"/>
          </a:p>
        </p:txBody>
      </p:sp>
    </p:spTree>
    <p:extLst>
      <p:ext uri="{BB962C8B-B14F-4D97-AF65-F5344CB8AC3E}">
        <p14:creationId xmlns:p14="http://schemas.microsoft.com/office/powerpoint/2010/main" val="104879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EE361-7957-F623-8800-4480FB46CD5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7A04408-A3FC-8B00-59AD-952C90F6362C}"/>
              </a:ext>
            </a:extLst>
          </p:cNvPr>
          <p:cNvSpPr>
            <a:spLocks noGrp="1"/>
          </p:cNvSpPr>
          <p:nvPr>
            <p:ph idx="1"/>
          </p:nvPr>
        </p:nvSpPr>
        <p:spPr/>
        <p:txBody>
          <a:bodyPr/>
          <a:lstStyle/>
          <a:p>
            <a:r>
              <a:rPr lang="en-US" dirty="0"/>
              <a:t>Before students begin to formulate their research question, make sure they read over the score sheet criteria:</a:t>
            </a:r>
          </a:p>
          <a:p>
            <a:pPr lvl="0"/>
            <a:r>
              <a:rPr lang="en-US" dirty="0"/>
              <a:t>Research question includes the independent and dependent variables or variable one and variable two, and characteristics of the study population (where applicable).</a:t>
            </a:r>
          </a:p>
          <a:p>
            <a:pPr lvl="0"/>
            <a:r>
              <a:rPr lang="en-US" dirty="0"/>
              <a:t>Research question identifies the relationship or difference being investigated between the independent and dependent variables or variable one and variable two. </a:t>
            </a:r>
          </a:p>
          <a:p>
            <a:pPr lvl="0"/>
            <a:r>
              <a:rPr lang="en-US" dirty="0"/>
              <a:t>Research question has been reviewed by a CRA and has been determined to be safe and ethical.</a:t>
            </a:r>
          </a:p>
          <a:p>
            <a:endParaRPr lang="en-US" dirty="0"/>
          </a:p>
        </p:txBody>
      </p:sp>
    </p:spTree>
    <p:extLst>
      <p:ext uri="{BB962C8B-B14F-4D97-AF65-F5344CB8AC3E}">
        <p14:creationId xmlns:p14="http://schemas.microsoft.com/office/powerpoint/2010/main" val="2076027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C2D30-DCA6-FCC7-801B-FD8E3E79EE06}"/>
              </a:ext>
            </a:extLst>
          </p:cNvPr>
          <p:cNvSpPr>
            <a:spLocks noGrp="1"/>
          </p:cNvSpPr>
          <p:nvPr>
            <p:ph type="title"/>
          </p:nvPr>
        </p:nvSpPr>
        <p:spPr/>
        <p:txBody>
          <a:bodyPr/>
          <a:lstStyle/>
          <a:p>
            <a:r>
              <a:rPr lang="en-US" b="1" i="1" dirty="0"/>
              <a:t>Writing a Research Question</a:t>
            </a:r>
            <a:br>
              <a:rPr lang="en-US" b="1" i="1" dirty="0"/>
            </a:br>
            <a:endParaRPr lang="en-US" dirty="0"/>
          </a:p>
        </p:txBody>
      </p:sp>
      <p:sp>
        <p:nvSpPr>
          <p:cNvPr id="3" name="Content Placeholder 2">
            <a:extLst>
              <a:ext uri="{FF2B5EF4-FFF2-40B4-BE49-F238E27FC236}">
                <a16:creationId xmlns:a16="http://schemas.microsoft.com/office/drawing/2014/main" id="{F3DEE3E9-EDA8-8841-AE10-750ED5E8C96D}"/>
              </a:ext>
            </a:extLst>
          </p:cNvPr>
          <p:cNvSpPr>
            <a:spLocks noGrp="1"/>
          </p:cNvSpPr>
          <p:nvPr>
            <p:ph idx="1"/>
          </p:nvPr>
        </p:nvSpPr>
        <p:spPr/>
        <p:txBody>
          <a:bodyPr/>
          <a:lstStyle/>
          <a:p>
            <a:r>
              <a:rPr lang="en-US" dirty="0"/>
              <a:t>There are many ways to craft a research question. In HSTA, we will guide students by providing a clear framework to help them develop their research question.</a:t>
            </a:r>
          </a:p>
          <a:p>
            <a:pPr lvl="0"/>
            <a:r>
              <a:rPr lang="en-US" dirty="0"/>
              <a:t>Students need a clear idea about the topic they want to research.</a:t>
            </a:r>
          </a:p>
          <a:p>
            <a:pPr lvl="1"/>
            <a:r>
              <a:rPr lang="en-US" i="1" dirty="0"/>
              <a:t>9</a:t>
            </a:r>
            <a:r>
              <a:rPr lang="en-US" i="1" baseline="30000" dirty="0"/>
              <a:t>th</a:t>
            </a:r>
            <a:r>
              <a:rPr lang="en-US" i="1" dirty="0"/>
              <a:t> and 10</a:t>
            </a:r>
            <a:r>
              <a:rPr lang="en-US" i="1" baseline="30000" dirty="0"/>
              <a:t>th</a:t>
            </a:r>
            <a:r>
              <a:rPr lang="en-US" i="1" dirty="0"/>
              <a:t> graders will have two surveys they will use for their topic</a:t>
            </a:r>
            <a:endParaRPr lang="en-US" dirty="0"/>
          </a:p>
          <a:p>
            <a:pPr lvl="1"/>
            <a:r>
              <a:rPr lang="en-US" i="1" dirty="0"/>
              <a:t>11</a:t>
            </a:r>
            <a:r>
              <a:rPr lang="en-US" i="1" baseline="30000" dirty="0"/>
              <a:t>th</a:t>
            </a:r>
            <a:r>
              <a:rPr lang="en-US" i="1" dirty="0"/>
              <a:t> and 12</a:t>
            </a:r>
            <a:r>
              <a:rPr lang="en-US" i="1" baseline="30000" dirty="0"/>
              <a:t>th</a:t>
            </a:r>
            <a:r>
              <a:rPr lang="en-US" i="1" dirty="0"/>
              <a:t> graders who are not using the state survey will use their observations to help guide their research topic</a:t>
            </a:r>
            <a:endParaRPr lang="en-US" dirty="0"/>
          </a:p>
          <a:p>
            <a:endParaRPr lang="en-US" dirty="0"/>
          </a:p>
        </p:txBody>
      </p:sp>
    </p:spTree>
    <p:extLst>
      <p:ext uri="{BB962C8B-B14F-4D97-AF65-F5344CB8AC3E}">
        <p14:creationId xmlns:p14="http://schemas.microsoft.com/office/powerpoint/2010/main" val="4087833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9FC3B-621E-9167-0852-3F2E1638E75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7F5F3E5-70FC-A08A-9B0C-17707F187C1C}"/>
              </a:ext>
            </a:extLst>
          </p:cNvPr>
          <p:cNvSpPr>
            <a:spLocks noGrp="1"/>
          </p:cNvSpPr>
          <p:nvPr>
            <p:ph idx="1"/>
          </p:nvPr>
        </p:nvSpPr>
        <p:spPr/>
        <p:txBody>
          <a:bodyPr>
            <a:normAutofit fontScale="92500" lnSpcReduction="10000"/>
          </a:bodyPr>
          <a:lstStyle/>
          <a:p>
            <a:pPr lvl="0"/>
            <a:r>
              <a:rPr lang="en-US" dirty="0"/>
              <a:t>There are many other ways to write a research question. As students start out learning about research, suggest having them use the following guide questions to write their research question. </a:t>
            </a:r>
          </a:p>
          <a:p>
            <a:pPr lvl="1"/>
            <a:r>
              <a:rPr lang="en-US" dirty="0"/>
              <a:t>Guide research questions (See below for examples)</a:t>
            </a:r>
          </a:p>
          <a:p>
            <a:pPr lvl="2"/>
            <a:r>
              <a:rPr lang="en-US" dirty="0"/>
              <a:t>Is there a significant relationship between $$$ and ### ?</a:t>
            </a:r>
          </a:p>
          <a:p>
            <a:pPr lvl="2"/>
            <a:r>
              <a:rPr lang="en-US" dirty="0"/>
              <a:t>Is there a significant difference between $$$ and ### ?</a:t>
            </a:r>
          </a:p>
          <a:p>
            <a:pPr lvl="1"/>
            <a:r>
              <a:rPr lang="en-US" dirty="0"/>
              <a:t>This format allows students to set up a successful statistical analysis, and it limits students to two research variables.  </a:t>
            </a:r>
          </a:p>
          <a:p>
            <a:pPr lvl="1"/>
            <a:r>
              <a:rPr lang="en-US" dirty="0"/>
              <a:t>As 9</a:t>
            </a:r>
            <a:r>
              <a:rPr lang="en-US" baseline="30000" dirty="0"/>
              <a:t>th</a:t>
            </a:r>
            <a:r>
              <a:rPr lang="en-US" dirty="0"/>
              <a:t> and 10</a:t>
            </a:r>
            <a:r>
              <a:rPr lang="en-US" baseline="30000" dirty="0"/>
              <a:t>th</a:t>
            </a:r>
            <a:r>
              <a:rPr lang="en-US" dirty="0"/>
              <a:t> graders, the state survey guides their research topic, and they will be encouraged to use the suggested research question format. </a:t>
            </a:r>
          </a:p>
          <a:p>
            <a:pPr lvl="1"/>
            <a:r>
              <a:rPr lang="en-US" dirty="0"/>
              <a:t>As 11</a:t>
            </a:r>
            <a:r>
              <a:rPr lang="en-US" baseline="30000" dirty="0"/>
              <a:t>th</a:t>
            </a:r>
            <a:r>
              <a:rPr lang="en-US" dirty="0"/>
              <a:t> and 12</a:t>
            </a:r>
            <a:r>
              <a:rPr lang="en-US" baseline="30000" dirty="0"/>
              <a:t>th</a:t>
            </a:r>
            <a:r>
              <a:rPr lang="en-US" dirty="0"/>
              <a:t> graders, they can pick their research topic. However, they are still encouraged to use the research question format to help make sure their research questions are set up for a successful statistical analysis.</a:t>
            </a:r>
          </a:p>
          <a:p>
            <a:pPr marL="0" indent="0">
              <a:buNone/>
            </a:pPr>
            <a:endParaRPr lang="en-US" dirty="0"/>
          </a:p>
        </p:txBody>
      </p:sp>
    </p:spTree>
    <p:extLst>
      <p:ext uri="{BB962C8B-B14F-4D97-AF65-F5344CB8AC3E}">
        <p14:creationId xmlns:p14="http://schemas.microsoft.com/office/powerpoint/2010/main" val="2715802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4D98E-57C0-160B-0AAA-082595572D5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AA85ECB-DE1B-4B71-7799-D58329D7FE55}"/>
              </a:ext>
            </a:extLst>
          </p:cNvPr>
          <p:cNvSpPr>
            <a:spLocks noGrp="1"/>
          </p:cNvSpPr>
          <p:nvPr>
            <p:ph idx="1"/>
          </p:nvPr>
        </p:nvSpPr>
        <p:spPr/>
        <p:txBody>
          <a:bodyPr/>
          <a:lstStyle/>
          <a:p>
            <a:pPr lvl="0"/>
            <a:r>
              <a:rPr lang="en-US" dirty="0"/>
              <a:t>Have students start drafting their research questions. </a:t>
            </a:r>
          </a:p>
          <a:p>
            <a:pPr lvl="0"/>
            <a:r>
              <a:rPr lang="en-US" dirty="0"/>
              <a:t>They can exchange their work with other groups in the club.</a:t>
            </a:r>
          </a:p>
          <a:p>
            <a:pPr lvl="0"/>
            <a:r>
              <a:rPr lang="en-US" dirty="0"/>
              <a:t>During the next lesson, students will learn about research variables. They may rewrite their research questions using inclusion criteria or constants.</a:t>
            </a:r>
          </a:p>
          <a:p>
            <a:r>
              <a:rPr lang="en-US" i="1" dirty="0"/>
              <a:t> </a:t>
            </a:r>
            <a:endParaRPr lang="en-US" dirty="0"/>
          </a:p>
          <a:p>
            <a:endParaRPr lang="en-US" dirty="0"/>
          </a:p>
        </p:txBody>
      </p:sp>
    </p:spTree>
    <p:extLst>
      <p:ext uri="{BB962C8B-B14F-4D97-AF65-F5344CB8AC3E}">
        <p14:creationId xmlns:p14="http://schemas.microsoft.com/office/powerpoint/2010/main" val="2061330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E4238-B0BC-825F-7821-430CD2101D1E}"/>
              </a:ext>
            </a:extLst>
          </p:cNvPr>
          <p:cNvSpPr>
            <a:spLocks noGrp="1"/>
          </p:cNvSpPr>
          <p:nvPr>
            <p:ph type="title"/>
          </p:nvPr>
        </p:nvSpPr>
        <p:spPr/>
        <p:txBody>
          <a:bodyPr/>
          <a:lstStyle/>
          <a:p>
            <a:r>
              <a:rPr lang="en-US" b="1" i="1" dirty="0"/>
              <a:t>Example Research Questions</a:t>
            </a:r>
            <a:endParaRPr lang="en-US" dirty="0"/>
          </a:p>
        </p:txBody>
      </p:sp>
      <p:sp>
        <p:nvSpPr>
          <p:cNvPr id="3" name="Text Placeholder 2">
            <a:extLst>
              <a:ext uri="{FF2B5EF4-FFF2-40B4-BE49-F238E27FC236}">
                <a16:creationId xmlns:a16="http://schemas.microsoft.com/office/drawing/2014/main" id="{D7F568AA-4231-36C5-5B26-8381FE1E6B9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9594613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TotalTime>
  <Words>1526</Words>
  <Application>Microsoft Office PowerPoint</Application>
  <PresentationFormat>Widescreen</PresentationFormat>
  <Paragraphs>81</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Aptos</vt:lpstr>
      <vt:lpstr>Aptos Display</vt:lpstr>
      <vt:lpstr>Arial</vt:lpstr>
      <vt:lpstr>Office Theme</vt:lpstr>
      <vt:lpstr>Lesson 5: Research Question    Summary: Students will write a research question. </vt:lpstr>
      <vt:lpstr>Objectives</vt:lpstr>
      <vt:lpstr>Research Question</vt:lpstr>
      <vt:lpstr>PowerPoint Presentation</vt:lpstr>
      <vt:lpstr>PowerPoint Presentation</vt:lpstr>
      <vt:lpstr>Writing a Research Question </vt:lpstr>
      <vt:lpstr>PowerPoint Presentation</vt:lpstr>
      <vt:lpstr>PowerPoint Presentation</vt:lpstr>
      <vt:lpstr>Example Research Questions</vt:lpstr>
      <vt:lpstr>Example #1 (variable responses are both quantitative)  </vt:lpstr>
      <vt:lpstr>Example #2 (variable responses are both qualitative) </vt:lpstr>
      <vt:lpstr>Example #1 (variable responses are both quantitative) </vt:lpstr>
      <vt:lpstr>Example research question for 11th and 12th grade project that is an intervention (one variable response is qualitative and the other is quantitative) </vt:lpstr>
      <vt:lpstr>Example research question for 11th and 12th grade project that is a human experiment (one variable response is qualitative and the other is quantitative)  </vt:lpstr>
      <vt:lpstr>Example research question for 11th and 12th grade project that is a non-human experiment    </vt:lpstr>
      <vt:lpstr>HOA #2: Testing a Research Question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5: Research Question    Summary: Students will write a research question. </dc:title>
  <dc:creator>Kuhn, Summer</dc:creator>
  <cp:lastModifiedBy>Cottrell, Mary</cp:lastModifiedBy>
  <cp:revision>1</cp:revision>
  <dcterms:created xsi:type="dcterms:W3CDTF">2025-08-20T15:13:45Z</dcterms:created>
  <dcterms:modified xsi:type="dcterms:W3CDTF">2025-08-21T03:52:49Z</dcterms:modified>
</cp:coreProperties>
</file>