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43" d="100"/>
          <a:sy n="43" d="100"/>
        </p:scale>
        <p:origin x="7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F935-798F-B006-DB9B-7BE5EF7981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E968BD-2365-51DC-D623-B1E30E4B00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2AB95F-509E-1BA1-A937-8C65D44031DD}"/>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5" name="Footer Placeholder 4">
            <a:extLst>
              <a:ext uri="{FF2B5EF4-FFF2-40B4-BE49-F238E27FC236}">
                <a16:creationId xmlns:a16="http://schemas.microsoft.com/office/drawing/2014/main" id="{1CC81E85-6813-33F6-598F-6D85BB55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343076-9BB0-65E3-4A5D-D376949FF72F}"/>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282080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FE9F-FD69-62AC-4CAF-5C3DC15C6F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742325-720F-4CD6-B7B8-DD745019A7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37627E-CFA1-4DEC-38D5-2CB75CD22C57}"/>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5" name="Footer Placeholder 4">
            <a:extLst>
              <a:ext uri="{FF2B5EF4-FFF2-40B4-BE49-F238E27FC236}">
                <a16:creationId xmlns:a16="http://schemas.microsoft.com/office/drawing/2014/main" id="{D9C07B31-73F9-B710-D900-BE27F68D3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2D0302-3827-C91D-109F-6587AFD1E6DE}"/>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349270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F040E7-CBEE-4EA6-D7DA-DAC08B5E7D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45269-62FB-D5D3-2357-F9205C13D2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F143A-E0D8-2541-EA0C-F900CDAA4090}"/>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5" name="Footer Placeholder 4">
            <a:extLst>
              <a:ext uri="{FF2B5EF4-FFF2-40B4-BE49-F238E27FC236}">
                <a16:creationId xmlns:a16="http://schemas.microsoft.com/office/drawing/2014/main" id="{C07B6181-21B2-2983-3F73-4319E1578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4EB17D-0FE4-5613-AD51-58FB50D9A33C}"/>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242272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B266E-47CF-F52C-40A6-58A09AA3AC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EA10B1-39C5-0C42-4E66-078AC71138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C157D4-085B-5C13-E0FF-348B46C93D0D}"/>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5" name="Footer Placeholder 4">
            <a:extLst>
              <a:ext uri="{FF2B5EF4-FFF2-40B4-BE49-F238E27FC236}">
                <a16:creationId xmlns:a16="http://schemas.microsoft.com/office/drawing/2014/main" id="{5434AAF6-279D-99CD-5AB6-E1294D8105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8D5EB-A656-E0A8-F61F-CBD8FFF5D208}"/>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368068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D1FBF-E417-37AE-AAD5-CC1E9460E8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8E9BB-35D9-2441-2684-E47D5D7795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68FA45-0CA0-93CC-6142-F7F7C0103364}"/>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5" name="Footer Placeholder 4">
            <a:extLst>
              <a:ext uri="{FF2B5EF4-FFF2-40B4-BE49-F238E27FC236}">
                <a16:creationId xmlns:a16="http://schemas.microsoft.com/office/drawing/2014/main" id="{CC90B0BE-53F2-3ABD-61C0-911D9C9695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3DEFC-AA57-2AB1-832D-3387A65D9347}"/>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320391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21A7-C4B1-979A-A377-79F310323D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2DD64B-D4F6-E796-1BDF-C3F4EC5EE3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63D963-BDEC-AE64-1575-A0A3FD1FCC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9234F2-3437-506F-123A-57E1D7928306}"/>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6" name="Footer Placeholder 5">
            <a:extLst>
              <a:ext uri="{FF2B5EF4-FFF2-40B4-BE49-F238E27FC236}">
                <a16:creationId xmlns:a16="http://schemas.microsoft.com/office/drawing/2014/main" id="{F50B3358-E640-A703-3C8C-DC7D7AD74C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AB0E1-516C-DB94-C92A-DF60A56B9450}"/>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381547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DF0CA-FA74-4F05-761A-1A0C36E24E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D311AA-0A0C-D28B-AAB4-9739735169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B01C87-B2C4-6A32-E75D-6A63DCBC54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1E49E1-8A59-F992-847C-8A1800A7A7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8BE9AE-D548-02E8-E316-15276DF758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DCB719-5DB4-BF70-00C6-7126E01ED0D4}"/>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8" name="Footer Placeholder 7">
            <a:extLst>
              <a:ext uri="{FF2B5EF4-FFF2-40B4-BE49-F238E27FC236}">
                <a16:creationId xmlns:a16="http://schemas.microsoft.com/office/drawing/2014/main" id="{6A9CE327-0745-675E-ED71-DF63E3ECB5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2A1FAB-90E3-4314-BB63-695078FFDA4B}"/>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3720208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2E75-C9FC-7821-4996-8710752A5B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03C3F2-270F-29DA-985A-4DA3A4D79960}"/>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4" name="Footer Placeholder 3">
            <a:extLst>
              <a:ext uri="{FF2B5EF4-FFF2-40B4-BE49-F238E27FC236}">
                <a16:creationId xmlns:a16="http://schemas.microsoft.com/office/drawing/2014/main" id="{35BA2070-4D9D-7CC8-8072-291E3E21B6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1135F5-30FA-67AC-B1C6-71AE7D049EDE}"/>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3472224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6512C7-213B-15F8-9606-7612F9C8AA84}"/>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3" name="Footer Placeholder 2">
            <a:extLst>
              <a:ext uri="{FF2B5EF4-FFF2-40B4-BE49-F238E27FC236}">
                <a16:creationId xmlns:a16="http://schemas.microsoft.com/office/drawing/2014/main" id="{13EFC4D7-A302-77FC-A5D2-B90757F8FB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FA9F00-8758-6FB7-7D7D-8DEF9B09A035}"/>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203654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01B75-3AEB-D42C-47A4-932209C2BA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BC3299-0A11-DA31-768A-E8502073CA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C8EA88-2969-BD44-13A6-B869A30EB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B0DE52-32FB-ECF5-028A-F7A511CC1CB2}"/>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6" name="Footer Placeholder 5">
            <a:extLst>
              <a:ext uri="{FF2B5EF4-FFF2-40B4-BE49-F238E27FC236}">
                <a16:creationId xmlns:a16="http://schemas.microsoft.com/office/drawing/2014/main" id="{E5FDA45E-E591-FE89-F58C-29F9F3742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34BBDB-0B81-8B62-933A-0277C64091BE}"/>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25724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6F8EA-557F-9E93-913E-67BC92D352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434975-3DF6-8AA3-AFA9-3EAA277259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62D11F-33BB-0274-AAD8-8EC8795CB9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19F327-5B3D-BFB5-25A4-87B684D1BA2C}"/>
              </a:ext>
            </a:extLst>
          </p:cNvPr>
          <p:cNvSpPr>
            <a:spLocks noGrp="1"/>
          </p:cNvSpPr>
          <p:nvPr>
            <p:ph type="dt" sz="half" idx="10"/>
          </p:nvPr>
        </p:nvSpPr>
        <p:spPr/>
        <p:txBody>
          <a:bodyPr/>
          <a:lstStyle/>
          <a:p>
            <a:fld id="{A1F4B09F-5192-6B48-B08C-536C9A3C5DA5}" type="datetimeFigureOut">
              <a:rPr lang="en-US" smtClean="0"/>
              <a:t>8/20/2025</a:t>
            </a:fld>
            <a:endParaRPr lang="en-US"/>
          </a:p>
        </p:txBody>
      </p:sp>
      <p:sp>
        <p:nvSpPr>
          <p:cNvPr id="6" name="Footer Placeholder 5">
            <a:extLst>
              <a:ext uri="{FF2B5EF4-FFF2-40B4-BE49-F238E27FC236}">
                <a16:creationId xmlns:a16="http://schemas.microsoft.com/office/drawing/2014/main" id="{59D167EF-FCC6-BA0E-AF16-E56AA17116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1CB7E3-8F68-4D7A-A90C-4B0EDDCF160A}"/>
              </a:ext>
            </a:extLst>
          </p:cNvPr>
          <p:cNvSpPr>
            <a:spLocks noGrp="1"/>
          </p:cNvSpPr>
          <p:nvPr>
            <p:ph type="sldNum" sz="quarter" idx="12"/>
          </p:nvPr>
        </p:nvSpPr>
        <p:spPr/>
        <p:txBody>
          <a:bodyPr/>
          <a:lstStyle/>
          <a:p>
            <a:fld id="{AD26845A-8546-314F-97C9-DA4DD50BECAF}" type="slidenum">
              <a:rPr lang="en-US" smtClean="0"/>
              <a:t>‹#›</a:t>
            </a:fld>
            <a:endParaRPr lang="en-US"/>
          </a:p>
        </p:txBody>
      </p:sp>
    </p:spTree>
    <p:extLst>
      <p:ext uri="{BB962C8B-B14F-4D97-AF65-F5344CB8AC3E}">
        <p14:creationId xmlns:p14="http://schemas.microsoft.com/office/powerpoint/2010/main" val="219199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6AC91B-E2E1-F016-19C3-BF9B1D6537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960D86-81E7-BC10-B103-B18D742536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FF1166-FC0A-7D65-D44A-90FCBC4AEA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F4B09F-5192-6B48-B08C-536C9A3C5DA5}" type="datetimeFigureOut">
              <a:rPr lang="en-US" smtClean="0"/>
              <a:t>8/20/2025</a:t>
            </a:fld>
            <a:endParaRPr lang="en-US"/>
          </a:p>
        </p:txBody>
      </p:sp>
      <p:sp>
        <p:nvSpPr>
          <p:cNvPr id="5" name="Footer Placeholder 4">
            <a:extLst>
              <a:ext uri="{FF2B5EF4-FFF2-40B4-BE49-F238E27FC236}">
                <a16:creationId xmlns:a16="http://schemas.microsoft.com/office/drawing/2014/main" id="{3536A6AD-92A9-0185-2277-5EFD6DA24E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65F0DE4-B1D6-DC1C-2CAC-44CEA96DE2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D26845A-8546-314F-97C9-DA4DD50BECAF}" type="slidenum">
              <a:rPr lang="en-US" smtClean="0"/>
              <a:t>‹#›</a:t>
            </a:fld>
            <a:endParaRPr lang="en-US"/>
          </a:p>
        </p:txBody>
      </p:sp>
    </p:spTree>
    <p:extLst>
      <p:ext uri="{BB962C8B-B14F-4D97-AF65-F5344CB8AC3E}">
        <p14:creationId xmlns:p14="http://schemas.microsoft.com/office/powerpoint/2010/main" val="2354901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wvdhhr.org/bph/hsc/statserv/Stat_triv.as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pastyle.apa.org/style-grammar-guidelines/citations" TargetMode="External"/><Relationship Id="rId2" Type="http://schemas.openxmlformats.org/officeDocument/2006/relationships/hyperlink" Target="https://owl.purdue.edu/owl/research_and_citation/apa_style/apa_formatting_and_style_guide/in_text_citations_the_basics.html" TargetMode="External"/><Relationship Id="rId1" Type="http://schemas.openxmlformats.org/officeDocument/2006/relationships/slideLayout" Target="../slideLayouts/slideLayout2.xml"/><Relationship Id="rId4" Type="http://schemas.openxmlformats.org/officeDocument/2006/relationships/hyperlink" Target="https://www.citationmachine.net/apa/cite-a-website/in-tex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apastyle.apa.org/style-grammar-guidelines/references" TargetMode="External"/><Relationship Id="rId2" Type="http://schemas.openxmlformats.org/officeDocument/2006/relationships/hyperlink" Target="https://owl.purdue.edu/owl/research_and_citation/apa_style/apa_formatting_and_style_guide/reference_list_articles.html" TargetMode="External"/><Relationship Id="rId1" Type="http://schemas.openxmlformats.org/officeDocument/2006/relationships/slideLayout" Target="../slideLayouts/slideLayout2.xml"/><Relationship Id="rId4" Type="http://schemas.openxmlformats.org/officeDocument/2006/relationships/hyperlink" Target="https://www.citationmachine.net/apa/cite-a-boo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wl.purdue.edu/owl/research_and_citation/apa_style/apa_formatting_and_style_guide/general_format.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healthline.com/" TargetMode="External"/><Relationship Id="rId3" Type="http://schemas.openxmlformats.org/officeDocument/2006/relationships/hyperlink" Target="https://www.who.int/" TargetMode="External"/><Relationship Id="rId7" Type="http://schemas.openxmlformats.org/officeDocument/2006/relationships/hyperlink" Target="https://kidshealth.org/" TargetMode="External"/><Relationship Id="rId2" Type="http://schemas.openxmlformats.org/officeDocument/2006/relationships/hyperlink" Target="https://www.cdc.gov/" TargetMode="External"/><Relationship Id="rId1" Type="http://schemas.openxmlformats.org/officeDocument/2006/relationships/slideLayout" Target="../slideLayouts/slideLayout2.xml"/><Relationship Id="rId6" Type="http://schemas.openxmlformats.org/officeDocument/2006/relationships/hyperlink" Target="https://www.mayoclinic.org/" TargetMode="External"/><Relationship Id="rId11" Type="http://schemas.openxmlformats.org/officeDocument/2006/relationships/hyperlink" Target="https://www.nutrition.gov/" TargetMode="External"/><Relationship Id="rId5" Type="http://schemas.openxmlformats.org/officeDocument/2006/relationships/hyperlink" Target="https://medlineplus.gov/" TargetMode="External"/><Relationship Id="rId10" Type="http://schemas.openxmlformats.org/officeDocument/2006/relationships/hyperlink" Target="https://www.nhs.uk/" TargetMode="External"/><Relationship Id="rId4" Type="http://schemas.openxmlformats.org/officeDocument/2006/relationships/hyperlink" Target="https://www.nih.gov/" TargetMode="External"/><Relationship Id="rId9" Type="http://schemas.openxmlformats.org/officeDocument/2006/relationships/hyperlink" Target="https://www.heart.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hhr.wv.gov/HSC/SS/Vital_Statistics" TargetMode="External"/><Relationship Id="rId2" Type="http://schemas.openxmlformats.org/officeDocument/2006/relationships/hyperlink" Target="https://www.wvdhhr.org/bph/oehp/hsc/abouthsc.htm" TargetMode="External"/><Relationship Id="rId1" Type="http://schemas.openxmlformats.org/officeDocument/2006/relationships/slideLayout" Target="../slideLayouts/slideLayout2.xml"/><Relationship Id="rId6" Type="http://schemas.openxmlformats.org/officeDocument/2006/relationships/hyperlink" Target="https://www.countyhealthrankings.org/health-data/west-virginia/data-and-resources" TargetMode="External"/><Relationship Id="rId5" Type="http://schemas.openxmlformats.org/officeDocument/2006/relationships/hyperlink" Target="https://www.countyhealthrankings.org/explore-health-rankings/west-virginia" TargetMode="External"/><Relationship Id="rId4" Type="http://schemas.openxmlformats.org/officeDocument/2006/relationships/hyperlink" Target="https://dhhr.wv.gov/HSC/SS/BRFSS"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agriculture.wv.gov/" TargetMode="External"/><Relationship Id="rId3" Type="http://schemas.openxmlformats.org/officeDocument/2006/relationships/hyperlink" Target="https://extension.wvu.edu/" TargetMode="External"/><Relationship Id="rId7" Type="http://schemas.openxmlformats.org/officeDocument/2006/relationships/hyperlink" Target="https://www.nsf.gov/" TargetMode="External"/><Relationship Id="rId2" Type="http://schemas.openxmlformats.org/officeDocument/2006/relationships/hyperlink" Target="https://dep.wv.gov/" TargetMode="External"/><Relationship Id="rId1" Type="http://schemas.openxmlformats.org/officeDocument/2006/relationships/slideLayout" Target="../slideLayouts/slideLayout2.xml"/><Relationship Id="rId6" Type="http://schemas.openxmlformats.org/officeDocument/2006/relationships/hyperlink" Target="https://www.usgs.gov/" TargetMode="External"/><Relationship Id="rId11" Type="http://schemas.openxmlformats.org/officeDocument/2006/relationships/hyperlink" Target="https://science.education.nih.gov/" TargetMode="External"/><Relationship Id="rId5" Type="http://schemas.openxmlformats.org/officeDocument/2006/relationships/hyperlink" Target="https://www.weather.gov/rlx" TargetMode="External"/><Relationship Id="rId10" Type="http://schemas.openxmlformats.org/officeDocument/2006/relationships/hyperlink" Target="https://www.sciencenewsforstudents.org/" TargetMode="External"/><Relationship Id="rId4" Type="http://schemas.openxmlformats.org/officeDocument/2006/relationships/hyperlink" Target="https://wvstateparks.com/" TargetMode="External"/><Relationship Id="rId9" Type="http://schemas.openxmlformats.org/officeDocument/2006/relationships/hyperlink" Target="https://www.amnh.or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54048-E5A8-F42F-810E-6F7091374F80}"/>
              </a:ext>
            </a:extLst>
          </p:cNvPr>
          <p:cNvSpPr>
            <a:spLocks noGrp="1"/>
          </p:cNvSpPr>
          <p:nvPr>
            <p:ph type="ctrTitle"/>
          </p:nvPr>
        </p:nvSpPr>
        <p:spPr/>
        <p:txBody>
          <a:bodyPr>
            <a:normAutofit/>
          </a:bodyPr>
          <a:lstStyle/>
          <a:p>
            <a:r>
              <a:rPr lang="en-US" sz="3000" b="1" u="sng" dirty="0"/>
              <a:t>Lesson 7: Background Research and Citing Sources</a:t>
            </a:r>
            <a:br>
              <a:rPr lang="en-US" sz="3000" b="1" u="sng" dirty="0"/>
            </a:br>
            <a:r>
              <a:rPr lang="en-US" sz="3000" dirty="0"/>
              <a:t> </a:t>
            </a:r>
            <a:br>
              <a:rPr lang="en-US" sz="3000" dirty="0"/>
            </a:br>
            <a:r>
              <a:rPr lang="en-US" sz="3000" i="1" dirty="0"/>
              <a:t>Summary</a:t>
            </a:r>
            <a:r>
              <a:rPr lang="en-US" sz="3000" dirty="0"/>
              <a:t>: Students will work on their background slides.</a:t>
            </a:r>
            <a:br>
              <a:rPr lang="en-US" sz="3000" dirty="0"/>
            </a:br>
            <a:endParaRPr lang="en-US" sz="3000" dirty="0"/>
          </a:p>
        </p:txBody>
      </p:sp>
      <p:sp>
        <p:nvSpPr>
          <p:cNvPr id="3" name="Subtitle 2">
            <a:extLst>
              <a:ext uri="{FF2B5EF4-FFF2-40B4-BE49-F238E27FC236}">
                <a16:creationId xmlns:a16="http://schemas.microsoft.com/office/drawing/2014/main" id="{C1437EA9-5D4D-2D40-4449-C1E84DB1F86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4635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3BE4A-3183-CEF0-308F-3911EC05FBB6}"/>
              </a:ext>
            </a:extLst>
          </p:cNvPr>
          <p:cNvSpPr>
            <a:spLocks noGrp="1"/>
          </p:cNvSpPr>
          <p:nvPr>
            <p:ph type="title"/>
          </p:nvPr>
        </p:nvSpPr>
        <p:spPr/>
        <p:txBody>
          <a:bodyPr>
            <a:normAutofit fontScale="90000"/>
          </a:bodyPr>
          <a:lstStyle/>
          <a:p>
            <a:r>
              <a:rPr lang="en-US" b="1" i="1" dirty="0"/>
              <a:t>How to search for information on research variables</a:t>
            </a:r>
            <a:br>
              <a:rPr lang="en-US" b="1" i="1" dirty="0"/>
            </a:br>
            <a:endParaRPr lang="en-US" dirty="0"/>
          </a:p>
        </p:txBody>
      </p:sp>
      <p:sp>
        <p:nvSpPr>
          <p:cNvPr id="3" name="Content Placeholder 2">
            <a:extLst>
              <a:ext uri="{FF2B5EF4-FFF2-40B4-BE49-F238E27FC236}">
                <a16:creationId xmlns:a16="http://schemas.microsoft.com/office/drawing/2014/main" id="{310137F1-62CE-E62C-ABE3-AFA3C3C38E53}"/>
              </a:ext>
            </a:extLst>
          </p:cNvPr>
          <p:cNvSpPr>
            <a:spLocks noGrp="1"/>
          </p:cNvSpPr>
          <p:nvPr>
            <p:ph idx="1"/>
          </p:nvPr>
        </p:nvSpPr>
        <p:spPr/>
        <p:txBody>
          <a:bodyPr/>
          <a:lstStyle/>
          <a:p>
            <a:r>
              <a:rPr lang="en-US" dirty="0"/>
              <a:t>When searching for information on research variables, start by identifying clear keywords related to each variable and the overall research question. Use reliable academic databases and trusted websites to find facts, studies, and data about each variable individually, as well as their relationship. Be sure students take notes and record their references for citations later.</a:t>
            </a:r>
          </a:p>
          <a:p>
            <a:endParaRPr lang="en-US" dirty="0"/>
          </a:p>
        </p:txBody>
      </p:sp>
    </p:spTree>
    <p:extLst>
      <p:ext uri="{BB962C8B-B14F-4D97-AF65-F5344CB8AC3E}">
        <p14:creationId xmlns:p14="http://schemas.microsoft.com/office/powerpoint/2010/main" val="467393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9CDE6-CA01-241F-7C9C-768ADEA25AD4}"/>
              </a:ext>
            </a:extLst>
          </p:cNvPr>
          <p:cNvSpPr>
            <a:spLocks noGrp="1"/>
          </p:cNvSpPr>
          <p:nvPr>
            <p:ph type="title"/>
          </p:nvPr>
        </p:nvSpPr>
        <p:spPr/>
        <p:txBody>
          <a:bodyPr/>
          <a:lstStyle/>
          <a:p>
            <a:r>
              <a:rPr lang="en-US" b="1" i="1" dirty="0"/>
              <a:t>How to write in-text citations </a:t>
            </a:r>
            <a:br>
              <a:rPr lang="en-US" b="1" i="1" dirty="0"/>
            </a:br>
            <a:endParaRPr lang="en-US" dirty="0"/>
          </a:p>
        </p:txBody>
      </p:sp>
      <p:sp>
        <p:nvSpPr>
          <p:cNvPr id="3" name="Content Placeholder 2">
            <a:extLst>
              <a:ext uri="{FF2B5EF4-FFF2-40B4-BE49-F238E27FC236}">
                <a16:creationId xmlns:a16="http://schemas.microsoft.com/office/drawing/2014/main" id="{0B34C5BA-AFD2-53C6-FE6D-F94472C9DF93}"/>
              </a:ext>
            </a:extLst>
          </p:cNvPr>
          <p:cNvSpPr>
            <a:spLocks noGrp="1"/>
          </p:cNvSpPr>
          <p:nvPr>
            <p:ph idx="1"/>
          </p:nvPr>
        </p:nvSpPr>
        <p:spPr/>
        <p:txBody>
          <a:bodyPr>
            <a:normAutofit fontScale="92500"/>
          </a:bodyPr>
          <a:lstStyle/>
          <a:p>
            <a:r>
              <a:rPr lang="en-US" dirty="0"/>
              <a:t>When using APA format, follow the author-date method of in-text citation. This means that the author's last name and the year of publication for the source should appear in the text.</a:t>
            </a:r>
          </a:p>
          <a:p>
            <a:pPr lvl="2"/>
            <a:r>
              <a:rPr lang="en-US" dirty="0"/>
              <a:t>For example, if the fact is: </a:t>
            </a:r>
            <a:r>
              <a:rPr lang="en-US" i="1" dirty="0"/>
              <a:t>the leading cause of death in WV among females and males is diseases of the heart</a:t>
            </a:r>
            <a:endParaRPr lang="en-US" dirty="0"/>
          </a:p>
          <a:p>
            <a:pPr lvl="2"/>
            <a:r>
              <a:rPr lang="en-US" dirty="0"/>
              <a:t>And it came from this website: </a:t>
            </a:r>
            <a:r>
              <a:rPr lang="en-US" u="sng" dirty="0">
                <a:hlinkClick r:id="rId2"/>
              </a:rPr>
              <a:t>https://www.wvdhhr.org/bph/hsc/statserv/Stat_triv.asp</a:t>
            </a:r>
            <a:r>
              <a:rPr lang="en-US" dirty="0"/>
              <a:t> </a:t>
            </a:r>
          </a:p>
          <a:p>
            <a:pPr lvl="2"/>
            <a:r>
              <a:rPr lang="en-US" dirty="0"/>
              <a:t>The in-text citation would be: (WV Department of Health and Human Resources, 2014)</a:t>
            </a:r>
          </a:p>
          <a:p>
            <a:r>
              <a:rPr lang="en-US" dirty="0"/>
              <a:t>On the PowerPoint slide, the example would look like </a:t>
            </a:r>
          </a:p>
          <a:p>
            <a:pPr lvl="0"/>
            <a:r>
              <a:rPr lang="en-US" dirty="0"/>
              <a:t>the leading cause of death in WV among females and males is diseases of the heart</a:t>
            </a:r>
            <a:r>
              <a:rPr lang="en-US" i="1" dirty="0"/>
              <a:t> </a:t>
            </a:r>
            <a:r>
              <a:rPr lang="en-US" dirty="0"/>
              <a:t>(WV Department of Health and Human Resources, 2014)</a:t>
            </a:r>
          </a:p>
          <a:p>
            <a:endParaRPr lang="en-US" dirty="0"/>
          </a:p>
        </p:txBody>
      </p:sp>
    </p:spTree>
    <p:extLst>
      <p:ext uri="{BB962C8B-B14F-4D97-AF65-F5344CB8AC3E}">
        <p14:creationId xmlns:p14="http://schemas.microsoft.com/office/powerpoint/2010/main" val="2546262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A7E20-3D22-55ED-7CFE-04FE50995C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154AAC3-95F7-F995-F59C-BAB7B64D1F65}"/>
              </a:ext>
            </a:extLst>
          </p:cNvPr>
          <p:cNvSpPr>
            <a:spLocks noGrp="1"/>
          </p:cNvSpPr>
          <p:nvPr>
            <p:ph idx="1"/>
          </p:nvPr>
        </p:nvSpPr>
        <p:spPr/>
        <p:txBody>
          <a:bodyPr>
            <a:normAutofit fontScale="92500" lnSpcReduction="10000"/>
          </a:bodyPr>
          <a:lstStyle/>
          <a:p>
            <a:r>
              <a:rPr lang="en-US" dirty="0"/>
              <a:t>Here are three reliable websites that are great for helping with APA in-text citations:</a:t>
            </a:r>
          </a:p>
          <a:p>
            <a:pPr lvl="0"/>
            <a:r>
              <a:rPr lang="en-US" dirty="0"/>
              <a:t>Purdue OWL (Online Writing Lab) provides</a:t>
            </a:r>
            <a:r>
              <a:rPr lang="en-US" b="1" dirty="0"/>
              <a:t> </a:t>
            </a:r>
            <a:r>
              <a:rPr lang="en-US" dirty="0"/>
              <a:t>clear explanations and examples of APA in-text citation formats.</a:t>
            </a:r>
            <a:br>
              <a:rPr lang="en-US" dirty="0"/>
            </a:br>
            <a:r>
              <a:rPr lang="en-US" u="sng" dirty="0">
                <a:hlinkClick r:id="rId2"/>
              </a:rPr>
              <a:t>https://owl.purdue.edu/owl/research_and_citation/apa_style/apa_formatting_and_style_guide/in_text_citations_the_basics.html</a:t>
            </a:r>
            <a:r>
              <a:rPr lang="en-US" dirty="0"/>
              <a:t> </a:t>
            </a:r>
          </a:p>
          <a:p>
            <a:pPr lvl="0"/>
            <a:r>
              <a:rPr lang="en-US" dirty="0"/>
              <a:t>APA Style Official Website is the</a:t>
            </a:r>
            <a:r>
              <a:rPr lang="en-US" b="1" dirty="0"/>
              <a:t> </a:t>
            </a:r>
            <a:r>
              <a:rPr lang="en-US" dirty="0"/>
              <a:t>official source of the American Psychological Association.</a:t>
            </a:r>
            <a:br>
              <a:rPr lang="en-US" dirty="0"/>
            </a:br>
            <a:r>
              <a:rPr lang="en-US" u="sng" dirty="0">
                <a:hlinkClick r:id="rId3"/>
              </a:rPr>
              <a:t>https://apastyle.apa.org/style-grammar-guidelines/citations</a:t>
            </a:r>
            <a:r>
              <a:rPr lang="en-US" dirty="0"/>
              <a:t> </a:t>
            </a:r>
          </a:p>
          <a:p>
            <a:pPr lvl="0"/>
            <a:r>
              <a:rPr lang="en-US" dirty="0"/>
              <a:t>Citation Machine (APA In-Text Citation Guide) is</a:t>
            </a:r>
            <a:r>
              <a:rPr lang="en-US" b="1" dirty="0"/>
              <a:t> </a:t>
            </a:r>
            <a:r>
              <a:rPr lang="en-US" dirty="0"/>
              <a:t>an easy-to-use tool with examples and a citation generator.</a:t>
            </a:r>
            <a:br>
              <a:rPr lang="en-US" dirty="0"/>
            </a:br>
            <a:r>
              <a:rPr lang="en-US" u="sng" dirty="0">
                <a:hlinkClick r:id="rId4"/>
              </a:rPr>
              <a:t>https://www.citationmachine.net/apa/cite-a-website/in-text</a:t>
            </a:r>
            <a:r>
              <a:rPr lang="en-US" dirty="0"/>
              <a:t> </a:t>
            </a:r>
          </a:p>
          <a:p>
            <a:endParaRPr lang="en-US" dirty="0"/>
          </a:p>
        </p:txBody>
      </p:sp>
    </p:spTree>
    <p:extLst>
      <p:ext uri="{BB962C8B-B14F-4D97-AF65-F5344CB8AC3E}">
        <p14:creationId xmlns:p14="http://schemas.microsoft.com/office/powerpoint/2010/main" val="2090801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778B-80A9-C347-A7DB-CEBA7B2D8AF2}"/>
              </a:ext>
            </a:extLst>
          </p:cNvPr>
          <p:cNvSpPr>
            <a:spLocks noGrp="1"/>
          </p:cNvSpPr>
          <p:nvPr>
            <p:ph type="title"/>
          </p:nvPr>
        </p:nvSpPr>
        <p:spPr/>
        <p:txBody>
          <a:bodyPr/>
          <a:lstStyle/>
          <a:p>
            <a:r>
              <a:rPr lang="en-US" b="1" i="1" dirty="0"/>
              <a:t>How to write references in APA format</a:t>
            </a:r>
            <a:br>
              <a:rPr lang="en-US" b="1" i="1" dirty="0"/>
            </a:br>
            <a:endParaRPr lang="en-US" dirty="0"/>
          </a:p>
        </p:txBody>
      </p:sp>
      <p:sp>
        <p:nvSpPr>
          <p:cNvPr id="3" name="Content Placeholder 2">
            <a:extLst>
              <a:ext uri="{FF2B5EF4-FFF2-40B4-BE49-F238E27FC236}">
                <a16:creationId xmlns:a16="http://schemas.microsoft.com/office/drawing/2014/main" id="{B8530EEA-597E-A0AC-D34B-9BF7F0D6B6E2}"/>
              </a:ext>
            </a:extLst>
          </p:cNvPr>
          <p:cNvSpPr>
            <a:spLocks noGrp="1"/>
          </p:cNvSpPr>
          <p:nvPr>
            <p:ph idx="1"/>
          </p:nvPr>
        </p:nvSpPr>
        <p:spPr/>
        <p:txBody>
          <a:bodyPr>
            <a:normAutofit fontScale="62500" lnSpcReduction="20000"/>
          </a:bodyPr>
          <a:lstStyle/>
          <a:p>
            <a:r>
              <a:rPr lang="en-US" dirty="0"/>
              <a:t>Encourage students to explore the websites below to learn how to correctly write references in APA format. In college, they will encounter different citation styles for English papers, science papers, and more. It’s important for students to be able to follow the specific formatting requirements for different courses.</a:t>
            </a:r>
          </a:p>
          <a:p>
            <a:r>
              <a:rPr lang="en-US" dirty="0"/>
              <a:t>Students may use an online APA citation generator. However, tell students to double-check what the generator gives them. They may need to edit the reference before they copy and paste it onto the background slides. </a:t>
            </a:r>
          </a:p>
          <a:p>
            <a:r>
              <a:rPr lang="en-US" dirty="0"/>
              <a:t>Here are three excellent websites to help with writing references in APA format:</a:t>
            </a:r>
          </a:p>
          <a:p>
            <a:pPr lvl="0"/>
            <a:r>
              <a:rPr lang="en-US" dirty="0"/>
              <a:t>Purdue OWL (Online Writing Lab) is a</a:t>
            </a:r>
            <a:r>
              <a:rPr lang="en-US" b="1" dirty="0"/>
              <a:t> </a:t>
            </a:r>
            <a:r>
              <a:rPr lang="en-US" dirty="0"/>
              <a:t>guide with detailed examples for all types of references.</a:t>
            </a:r>
            <a:br>
              <a:rPr lang="en-US" dirty="0"/>
            </a:br>
            <a:r>
              <a:rPr lang="en-US" dirty="0">
                <a:hlinkClick r:id="rId2"/>
              </a:rPr>
              <a:t>https://owl.purdue.edu/owl/research_and_citation/apa_style/apa_formatting_and_style_guide/reference_list_articles.html</a:t>
            </a:r>
            <a:endParaRPr lang="en-US" dirty="0"/>
          </a:p>
          <a:p>
            <a:pPr lvl="0"/>
            <a:r>
              <a:rPr lang="en-US" dirty="0"/>
              <a:t>APA Style Official Website is</a:t>
            </a:r>
            <a:r>
              <a:rPr lang="en-US" b="1" dirty="0"/>
              <a:t> </a:t>
            </a:r>
            <a:r>
              <a:rPr lang="en-US" dirty="0"/>
              <a:t>source for the latest APA reference guidelines.</a:t>
            </a:r>
            <a:br>
              <a:rPr lang="en-US" dirty="0"/>
            </a:br>
            <a:r>
              <a:rPr lang="en-US" dirty="0">
                <a:hlinkClick r:id="rId3"/>
              </a:rPr>
              <a:t>https://apastyle.apa.org/style-grammar-guidelines/references</a:t>
            </a:r>
            <a:endParaRPr lang="en-US" dirty="0"/>
          </a:p>
          <a:p>
            <a:pPr lvl="0"/>
            <a:r>
              <a:rPr lang="en-US" dirty="0"/>
              <a:t>Citation Machine (APA Citation Guide) is a</a:t>
            </a:r>
            <a:r>
              <a:rPr lang="en-US" b="1" dirty="0"/>
              <a:t> </a:t>
            </a:r>
            <a:r>
              <a:rPr lang="en-US" dirty="0"/>
              <a:t>user-friendly tool that generates formatted APA references for a variety of source types.</a:t>
            </a:r>
            <a:br>
              <a:rPr lang="en-US" dirty="0"/>
            </a:br>
            <a:r>
              <a:rPr lang="en-US" dirty="0">
                <a:hlinkClick r:id="rId4"/>
              </a:rPr>
              <a:t>https://www.citationmachine.net/apa/cite-a-book</a:t>
            </a:r>
            <a:br>
              <a:rPr lang="en-US" dirty="0"/>
            </a:br>
            <a:endParaRPr lang="en-US" dirty="0"/>
          </a:p>
          <a:p>
            <a:endParaRPr lang="en-US" dirty="0"/>
          </a:p>
        </p:txBody>
      </p:sp>
    </p:spTree>
    <p:extLst>
      <p:ext uri="{BB962C8B-B14F-4D97-AF65-F5344CB8AC3E}">
        <p14:creationId xmlns:p14="http://schemas.microsoft.com/office/powerpoint/2010/main" val="416401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D8080-D348-2972-4832-9AF11AB34815}"/>
              </a:ext>
            </a:extLst>
          </p:cNvPr>
          <p:cNvSpPr>
            <a:spLocks noGrp="1"/>
          </p:cNvSpPr>
          <p:nvPr>
            <p:ph type="title"/>
          </p:nvPr>
        </p:nvSpPr>
        <p:spPr/>
        <p:txBody>
          <a:bodyPr/>
          <a:lstStyle/>
          <a:p>
            <a:r>
              <a:rPr lang="en-US" b="1" i="1" dirty="0"/>
              <a:t>Student Exercise: Background Information </a:t>
            </a:r>
            <a:br>
              <a:rPr lang="en-US" b="1" i="1" dirty="0"/>
            </a:br>
            <a:endParaRPr lang="en-US" dirty="0"/>
          </a:p>
        </p:txBody>
      </p:sp>
      <p:sp>
        <p:nvSpPr>
          <p:cNvPr id="3" name="Content Placeholder 2">
            <a:extLst>
              <a:ext uri="{FF2B5EF4-FFF2-40B4-BE49-F238E27FC236}">
                <a16:creationId xmlns:a16="http://schemas.microsoft.com/office/drawing/2014/main" id="{E8D6EA85-6C7D-0139-7052-8CD030CF346E}"/>
              </a:ext>
            </a:extLst>
          </p:cNvPr>
          <p:cNvSpPr>
            <a:spLocks noGrp="1"/>
          </p:cNvSpPr>
          <p:nvPr>
            <p:ph idx="1"/>
          </p:nvPr>
        </p:nvSpPr>
        <p:spPr/>
        <p:txBody>
          <a:bodyPr>
            <a:normAutofit fontScale="47500" lnSpcReduction="20000"/>
          </a:bodyPr>
          <a:lstStyle/>
          <a:p>
            <a:r>
              <a:rPr lang="en-US" dirty="0"/>
              <a:t>This exercise was created to help students complete their background slides. Feel free to share the Question Table method with 9</a:t>
            </a:r>
            <a:r>
              <a:rPr lang="en-US" baseline="30000" dirty="0"/>
              <a:t>th</a:t>
            </a:r>
            <a:r>
              <a:rPr lang="en-US" dirty="0"/>
              <a:t> and 10</a:t>
            </a:r>
            <a:r>
              <a:rPr lang="en-US" baseline="30000" dirty="0"/>
              <a:t>th</a:t>
            </a:r>
            <a:r>
              <a:rPr lang="en-US" dirty="0"/>
              <a:t> graders or they can use the format below. </a:t>
            </a:r>
          </a:p>
          <a:p>
            <a:r>
              <a:rPr lang="en-US" dirty="0"/>
              <a:t>Have students read over the score sheet and make sure they address all the items. They need at least 8 facts and use 4 different references. Students</a:t>
            </a:r>
            <a:r>
              <a:rPr lang="en-US" b="1" dirty="0"/>
              <a:t> </a:t>
            </a:r>
            <a:r>
              <a:rPr lang="en-US" dirty="0"/>
              <a:t>will have two meetings to complete their background research. </a:t>
            </a:r>
          </a:p>
          <a:p>
            <a:r>
              <a:rPr lang="en-US" dirty="0"/>
              <a:t>Remind students to include in-text citations after each fact and the full reference citation at the end of the presentation. Full reference should be in ABC order, no bullet points, and use hanging indents.</a:t>
            </a:r>
          </a:p>
          <a:p>
            <a:r>
              <a:rPr lang="en-US" u="sng" dirty="0"/>
              <a:t>Give two facts about the independent variable or variable one</a:t>
            </a:r>
            <a:endParaRPr lang="en-US" dirty="0"/>
          </a:p>
          <a:p>
            <a:r>
              <a:rPr lang="en-US" dirty="0"/>
              <a:t>Fact #1 (in-text citation in APA format)</a:t>
            </a:r>
          </a:p>
          <a:p>
            <a:r>
              <a:rPr lang="en-US" dirty="0"/>
              <a:t>Fact #2 (in-text citation in APA format)</a:t>
            </a:r>
          </a:p>
          <a:p>
            <a:r>
              <a:rPr lang="en-US" u="sng" dirty="0"/>
              <a:t>Give two facts about the dependent variable or variable two</a:t>
            </a:r>
            <a:endParaRPr lang="en-US" dirty="0"/>
          </a:p>
          <a:p>
            <a:r>
              <a:rPr lang="en-US" dirty="0"/>
              <a:t>Fact #1 (in-text citation in APA format)</a:t>
            </a:r>
          </a:p>
          <a:p>
            <a:r>
              <a:rPr lang="en-US" dirty="0"/>
              <a:t>Fact #2 (in-text citation in APA format)</a:t>
            </a:r>
          </a:p>
          <a:p>
            <a:r>
              <a:rPr lang="en-US" u="sng" dirty="0"/>
              <a:t>Give four facts about how the independent and dependent variables </a:t>
            </a:r>
            <a:r>
              <a:rPr lang="en-US" b="1" u="sng" dirty="0"/>
              <a:t>or</a:t>
            </a:r>
            <a:r>
              <a:rPr lang="en-US" u="sng" dirty="0"/>
              <a:t> variable one and variable two, are related</a:t>
            </a:r>
            <a:endParaRPr lang="en-US" dirty="0"/>
          </a:p>
          <a:p>
            <a:r>
              <a:rPr lang="en-US" dirty="0"/>
              <a:t>Fact #1 (in-text citation in APA format)</a:t>
            </a:r>
          </a:p>
          <a:p>
            <a:r>
              <a:rPr lang="en-US" dirty="0"/>
              <a:t>Fact #2 (in-text citation in APA format)</a:t>
            </a:r>
          </a:p>
          <a:p>
            <a:r>
              <a:rPr lang="en-US" dirty="0"/>
              <a:t>Fact #3 (in-text citation in APA format)</a:t>
            </a:r>
          </a:p>
          <a:p>
            <a:r>
              <a:rPr lang="en-US" dirty="0"/>
              <a:t>Fact #4 (in-text citation in APA format)</a:t>
            </a:r>
          </a:p>
          <a:p>
            <a:endParaRPr lang="en-US" dirty="0"/>
          </a:p>
        </p:txBody>
      </p:sp>
    </p:spTree>
    <p:extLst>
      <p:ext uri="{BB962C8B-B14F-4D97-AF65-F5344CB8AC3E}">
        <p14:creationId xmlns:p14="http://schemas.microsoft.com/office/powerpoint/2010/main" val="3771168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F2E9D-0CF0-BC9A-E4FD-02ADD97900E6}"/>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C15E5C0A-E8C7-394A-49BD-3F9547F5AAB2}"/>
              </a:ext>
            </a:extLst>
          </p:cNvPr>
          <p:cNvSpPr>
            <a:spLocks noGrp="1"/>
          </p:cNvSpPr>
          <p:nvPr>
            <p:ph idx="1"/>
          </p:nvPr>
        </p:nvSpPr>
        <p:spPr/>
        <p:txBody>
          <a:bodyPr/>
          <a:lstStyle/>
          <a:p>
            <a:pPr lvl="0"/>
            <a:r>
              <a:rPr lang="en-US" dirty="0"/>
              <a:t>Begin Collecting Background Information for the HSTA Community-Based Research Project</a:t>
            </a:r>
          </a:p>
          <a:p>
            <a:pPr lvl="0"/>
            <a:r>
              <a:rPr lang="en-US" dirty="0"/>
              <a:t>Teach Students How to Cite References</a:t>
            </a:r>
          </a:p>
          <a:p>
            <a:pPr lvl="1"/>
            <a:r>
              <a:rPr lang="en-US" dirty="0"/>
              <a:t>Demonstrate how to cite references in-text and on a reference list</a:t>
            </a:r>
          </a:p>
          <a:p>
            <a:pPr lvl="1"/>
            <a:r>
              <a:rPr lang="en-US" dirty="0"/>
              <a:t>Utilize APA 7</a:t>
            </a:r>
            <a:r>
              <a:rPr lang="en-US" baseline="30000" dirty="0"/>
              <a:t>th</a:t>
            </a:r>
            <a:r>
              <a:rPr lang="en-US" dirty="0"/>
              <a:t> edition formatting for all citations</a:t>
            </a:r>
          </a:p>
          <a:p>
            <a:pPr lvl="0"/>
            <a:r>
              <a:rPr lang="en-US" dirty="0"/>
              <a:t>Review the HSTA Community-Based Project Score Sheet</a:t>
            </a:r>
          </a:p>
          <a:p>
            <a:pPr lvl="1"/>
            <a:r>
              <a:rPr lang="en-US" dirty="0"/>
              <a:t>Identify the criteria used to score the background slides in the HSTA community-based project</a:t>
            </a:r>
          </a:p>
          <a:p>
            <a:pPr lvl="1"/>
            <a:r>
              <a:rPr lang="en-US" dirty="0"/>
              <a:t>Identify the criteria used to score the references in the HSTA community-based project</a:t>
            </a:r>
          </a:p>
          <a:p>
            <a:endParaRPr lang="en-US" dirty="0"/>
          </a:p>
        </p:txBody>
      </p:sp>
    </p:spTree>
    <p:extLst>
      <p:ext uri="{BB962C8B-B14F-4D97-AF65-F5344CB8AC3E}">
        <p14:creationId xmlns:p14="http://schemas.microsoft.com/office/powerpoint/2010/main" val="350238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2BE7B-46E5-57C8-8FEF-C355971DA645}"/>
              </a:ext>
            </a:extLst>
          </p:cNvPr>
          <p:cNvSpPr>
            <a:spLocks noGrp="1"/>
          </p:cNvSpPr>
          <p:nvPr>
            <p:ph type="title"/>
          </p:nvPr>
        </p:nvSpPr>
        <p:spPr/>
        <p:txBody>
          <a:bodyPr/>
          <a:lstStyle/>
          <a:p>
            <a:r>
              <a:rPr lang="en-US" dirty="0"/>
              <a:t>Background Research</a:t>
            </a:r>
          </a:p>
        </p:txBody>
      </p:sp>
      <p:sp>
        <p:nvSpPr>
          <p:cNvPr id="3" name="Content Placeholder 2">
            <a:extLst>
              <a:ext uri="{FF2B5EF4-FFF2-40B4-BE49-F238E27FC236}">
                <a16:creationId xmlns:a16="http://schemas.microsoft.com/office/drawing/2014/main" id="{0D498B06-F43A-5144-A930-1C5026D16910}"/>
              </a:ext>
            </a:extLst>
          </p:cNvPr>
          <p:cNvSpPr>
            <a:spLocks noGrp="1"/>
          </p:cNvSpPr>
          <p:nvPr>
            <p:ph idx="1"/>
          </p:nvPr>
        </p:nvSpPr>
        <p:spPr/>
        <p:txBody>
          <a:bodyPr>
            <a:normAutofit fontScale="77500" lnSpcReduction="20000"/>
          </a:bodyPr>
          <a:lstStyle/>
          <a:p>
            <a:r>
              <a:rPr lang="en-US" dirty="0"/>
              <a:t>Research projects often begin with a literature review (background research) or as is common with many HSTA projects, with a research question. Once students have developed their research question, they will conduct background research on their two variables to build context and deepen their understanding of the topic.</a:t>
            </a:r>
          </a:p>
          <a:p>
            <a:r>
              <a:rPr lang="en-US" dirty="0"/>
              <a:t>Students should start by creating a list of keywords related to their research question and variables. Their goal is to find four academic references that provide:</a:t>
            </a:r>
          </a:p>
          <a:p>
            <a:pPr lvl="0"/>
            <a:r>
              <a:rPr lang="en-US" dirty="0"/>
              <a:t>Two facts about the independent variable,</a:t>
            </a:r>
          </a:p>
          <a:p>
            <a:pPr lvl="0"/>
            <a:r>
              <a:rPr lang="en-US" dirty="0"/>
              <a:t>Two facts about the dependent variable, and</a:t>
            </a:r>
          </a:p>
          <a:p>
            <a:pPr lvl="0"/>
            <a:r>
              <a:rPr lang="en-US" dirty="0"/>
              <a:t>Four facts about the relationship between the two variables.</a:t>
            </a:r>
          </a:p>
          <a:p>
            <a:r>
              <a:rPr lang="en-US" dirty="0"/>
              <a:t>As students gather facts, they must record where each fact came from, i.e., websites or articles. HSTA requires citing references in APA (American Psychological Association) format. While there are programs that automatically format citations, it’s important for students to learn the parts of a reference. The </a:t>
            </a:r>
            <a:r>
              <a:rPr lang="en-US" u="sng" dirty="0">
                <a:hlinkClick r:id="rId2"/>
              </a:rPr>
              <a:t>Purdue Owl</a:t>
            </a:r>
            <a:r>
              <a:rPr lang="en-US" dirty="0"/>
              <a:t> website is a helpful resource for formatting APA citations.</a:t>
            </a:r>
          </a:p>
          <a:p>
            <a:endParaRPr lang="en-US" dirty="0"/>
          </a:p>
        </p:txBody>
      </p:sp>
    </p:spTree>
    <p:extLst>
      <p:ext uri="{BB962C8B-B14F-4D97-AF65-F5344CB8AC3E}">
        <p14:creationId xmlns:p14="http://schemas.microsoft.com/office/powerpoint/2010/main" val="23516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897F-F648-5EA4-5862-7FDC7D0A21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1D0971-A994-4576-17F7-E7309C1F816E}"/>
              </a:ext>
            </a:extLst>
          </p:cNvPr>
          <p:cNvSpPr>
            <a:spLocks noGrp="1"/>
          </p:cNvSpPr>
          <p:nvPr>
            <p:ph idx="1"/>
          </p:nvPr>
        </p:nvSpPr>
        <p:spPr/>
        <p:txBody>
          <a:bodyPr/>
          <a:lstStyle/>
          <a:p>
            <a:r>
              <a:rPr lang="en-US" dirty="0"/>
              <a:t>Students will use references in two places in their HSTA project:</a:t>
            </a:r>
          </a:p>
          <a:p>
            <a:pPr lvl="0"/>
            <a:r>
              <a:rPr lang="en-US" dirty="0"/>
              <a:t>On the slides with their facts, they will use in-text citations to show the source of each fact.</a:t>
            </a:r>
          </a:p>
          <a:p>
            <a:pPr lvl="0"/>
            <a:r>
              <a:rPr lang="en-US" dirty="0"/>
              <a:t>On the final slide of their presentation, they will list full references in APA format.</a:t>
            </a:r>
          </a:p>
          <a:p>
            <a:endParaRPr lang="en-US" dirty="0"/>
          </a:p>
        </p:txBody>
      </p:sp>
    </p:spTree>
    <p:extLst>
      <p:ext uri="{BB962C8B-B14F-4D97-AF65-F5344CB8AC3E}">
        <p14:creationId xmlns:p14="http://schemas.microsoft.com/office/powerpoint/2010/main" val="287198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6C0C8-0E06-AEE6-B007-3C44EDB883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6F8DFA-6751-84DE-4B68-9A39B2A72F76}"/>
              </a:ext>
            </a:extLst>
          </p:cNvPr>
          <p:cNvSpPr>
            <a:spLocks noGrp="1"/>
          </p:cNvSpPr>
          <p:nvPr>
            <p:ph idx="1"/>
          </p:nvPr>
        </p:nvSpPr>
        <p:spPr/>
        <p:txBody>
          <a:bodyPr>
            <a:normAutofit fontScale="62500" lnSpcReduction="20000"/>
          </a:bodyPr>
          <a:lstStyle/>
          <a:p>
            <a:r>
              <a:rPr lang="en-US" dirty="0"/>
              <a:t>Before students start researching and writing their background information, have them read over the items from the score sheet.</a:t>
            </a:r>
          </a:p>
          <a:p>
            <a:pPr fontAlgn="base"/>
            <a:r>
              <a:rPr lang="en-US" dirty="0"/>
              <a:t>Score Sheet Items – for Background information</a:t>
            </a:r>
          </a:p>
          <a:p>
            <a:pPr lvl="1"/>
            <a:r>
              <a:rPr lang="en-US" dirty="0"/>
              <a:t>Background information included two facts about the independent variable, or variable one.</a:t>
            </a:r>
          </a:p>
          <a:p>
            <a:pPr lvl="1"/>
            <a:r>
              <a:rPr lang="en-US" dirty="0"/>
              <a:t>Background information included two facts about the dependent variable or variable two.</a:t>
            </a:r>
          </a:p>
          <a:p>
            <a:pPr lvl="1"/>
            <a:r>
              <a:rPr lang="en-US" dirty="0"/>
              <a:t>Background information included four facts about the relationship between the independent and the dependent variables or variable one and variable two.</a:t>
            </a:r>
          </a:p>
          <a:p>
            <a:pPr lvl="1"/>
            <a:r>
              <a:rPr lang="en-US" dirty="0"/>
              <a:t>Background information was referenced using correct in-text APA citations.</a:t>
            </a:r>
          </a:p>
          <a:p>
            <a:pPr lvl="1"/>
            <a:r>
              <a:rPr lang="en-US" dirty="0"/>
              <a:t>Background information is cited from at least four academic references (i.e., government agency, Google Scholar articles)</a:t>
            </a:r>
          </a:p>
          <a:p>
            <a:pPr lvl="1"/>
            <a:r>
              <a:rPr lang="en-US" dirty="0"/>
              <a:t>Background information was highlighted in bulleted format, not in paragraph form</a:t>
            </a:r>
          </a:p>
          <a:p>
            <a:pPr lvl="1"/>
            <a:r>
              <a:rPr lang="en-US" dirty="0"/>
              <a:t>Background information was not plagiarized (summary in own words)</a:t>
            </a:r>
          </a:p>
          <a:p>
            <a:pPr lvl="1"/>
            <a:r>
              <a:rPr lang="en-US" dirty="0"/>
              <a:t>Background information was limited to 20% of quotes</a:t>
            </a:r>
          </a:p>
          <a:p>
            <a:pPr fontAlgn="base"/>
            <a:r>
              <a:rPr lang="en-US" dirty="0"/>
              <a:t>Score Sheet Items – for References</a:t>
            </a:r>
          </a:p>
          <a:p>
            <a:pPr lvl="1" fontAlgn="base"/>
            <a:r>
              <a:rPr lang="en-US" dirty="0"/>
              <a:t>Reference slide included 4 or more academic references</a:t>
            </a:r>
          </a:p>
          <a:p>
            <a:pPr lvl="1" fontAlgn="base"/>
            <a:r>
              <a:rPr lang="en-US" dirty="0"/>
              <a:t>Reference slide had ONLY in-text citations that were included as full references</a:t>
            </a:r>
          </a:p>
          <a:p>
            <a:pPr lvl="1" fontAlgn="base"/>
            <a:r>
              <a:rPr lang="en-US" dirty="0"/>
              <a:t>References were in the correct APA format (including being placed in alphabetical order)</a:t>
            </a:r>
          </a:p>
          <a:p>
            <a:pPr lvl="1" fontAlgn="base"/>
            <a:r>
              <a:rPr lang="en-US" dirty="0"/>
              <a:t>References were listed with hanging indents</a:t>
            </a:r>
          </a:p>
          <a:p>
            <a:endParaRPr lang="en-US" dirty="0"/>
          </a:p>
        </p:txBody>
      </p:sp>
    </p:spTree>
    <p:extLst>
      <p:ext uri="{BB962C8B-B14F-4D97-AF65-F5344CB8AC3E}">
        <p14:creationId xmlns:p14="http://schemas.microsoft.com/office/powerpoint/2010/main" val="307910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2CE21-2AF0-86E7-1FF1-E4C2C0948E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79F9E8-FA5B-C47A-FF96-9C511FC65746}"/>
              </a:ext>
            </a:extLst>
          </p:cNvPr>
          <p:cNvSpPr>
            <a:spLocks noGrp="1"/>
          </p:cNvSpPr>
          <p:nvPr>
            <p:ph idx="1"/>
          </p:nvPr>
        </p:nvSpPr>
        <p:spPr/>
        <p:txBody>
          <a:bodyPr/>
          <a:lstStyle/>
          <a:p>
            <a:r>
              <a:rPr lang="en-US" dirty="0"/>
              <a:t>Below is more information on where to find academic references, how to search for information on research variables, how to write in-text citations, and how to write references in APA format.</a:t>
            </a:r>
          </a:p>
          <a:p>
            <a:r>
              <a:rPr lang="en-US" b="1" i="1" dirty="0"/>
              <a:t>Where to find academic references </a:t>
            </a:r>
          </a:p>
          <a:p>
            <a:r>
              <a:rPr lang="en-US" dirty="0"/>
              <a:t>Academic references can be found in scholarly databases such as Google Scholar, JSTOR, and academic library catalogs. Students can access peer-reviewed journals, books, and reputable websites through different online resources.</a:t>
            </a:r>
          </a:p>
          <a:p>
            <a:endParaRPr lang="en-US" dirty="0"/>
          </a:p>
        </p:txBody>
      </p:sp>
    </p:spTree>
    <p:extLst>
      <p:ext uri="{BB962C8B-B14F-4D97-AF65-F5344CB8AC3E}">
        <p14:creationId xmlns:p14="http://schemas.microsoft.com/office/powerpoint/2010/main" val="67861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9CDBD-BFF1-7B4F-F832-A085381F43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3F133D-5810-6D49-E22A-5193F800903C}"/>
              </a:ext>
            </a:extLst>
          </p:cNvPr>
          <p:cNvSpPr>
            <a:spLocks noGrp="1"/>
          </p:cNvSpPr>
          <p:nvPr>
            <p:ph idx="1"/>
          </p:nvPr>
        </p:nvSpPr>
        <p:spPr/>
        <p:txBody>
          <a:bodyPr>
            <a:normAutofit fontScale="77500" lnSpcReduction="20000"/>
          </a:bodyPr>
          <a:lstStyle/>
          <a:p>
            <a:r>
              <a:rPr lang="en-US" dirty="0"/>
              <a:t>Here are some reliable health websites that students can use for background research:</a:t>
            </a:r>
          </a:p>
          <a:p>
            <a:pPr lvl="0"/>
            <a:r>
              <a:rPr lang="en-US" dirty="0"/>
              <a:t>Centers for Disease Control and Prevention (CDC) </a:t>
            </a:r>
            <a:r>
              <a:rPr lang="en-US" u="sng" dirty="0">
                <a:hlinkClick r:id="rId2"/>
              </a:rPr>
              <a:t>https://www.cdc.gov</a:t>
            </a:r>
            <a:endParaRPr lang="en-US" dirty="0"/>
          </a:p>
          <a:p>
            <a:pPr lvl="0"/>
            <a:r>
              <a:rPr lang="en-US" dirty="0"/>
              <a:t>World Health Organization (WHO) </a:t>
            </a:r>
            <a:r>
              <a:rPr lang="en-US" u="sng" dirty="0">
                <a:hlinkClick r:id="rId3"/>
              </a:rPr>
              <a:t>https://www.who.int</a:t>
            </a:r>
            <a:endParaRPr lang="en-US" dirty="0"/>
          </a:p>
          <a:p>
            <a:pPr lvl="0"/>
            <a:r>
              <a:rPr lang="en-US" dirty="0"/>
              <a:t>National Institutes of Health (NIH) </a:t>
            </a:r>
            <a:r>
              <a:rPr lang="en-US" u="sng" dirty="0">
                <a:hlinkClick r:id="rId4"/>
              </a:rPr>
              <a:t>https://www.nih.gov</a:t>
            </a:r>
            <a:endParaRPr lang="en-US" dirty="0"/>
          </a:p>
          <a:p>
            <a:pPr lvl="0"/>
            <a:r>
              <a:rPr lang="en-US" dirty="0"/>
              <a:t>MedlinePlus (by the U.S. National Library of Medicine) </a:t>
            </a:r>
            <a:r>
              <a:rPr lang="en-US" u="sng" dirty="0">
                <a:hlinkClick r:id="rId5"/>
              </a:rPr>
              <a:t>https://medlineplus.gov</a:t>
            </a:r>
            <a:r>
              <a:rPr lang="en-US" dirty="0"/>
              <a:t> </a:t>
            </a:r>
          </a:p>
          <a:p>
            <a:pPr lvl="0"/>
            <a:r>
              <a:rPr lang="en-US" dirty="0"/>
              <a:t>Mayo Clinic </a:t>
            </a:r>
            <a:r>
              <a:rPr lang="en-US" u="sng" dirty="0">
                <a:hlinkClick r:id="rId6"/>
              </a:rPr>
              <a:t>https://www.mayoclinic.org</a:t>
            </a:r>
            <a:endParaRPr lang="en-US" dirty="0"/>
          </a:p>
          <a:p>
            <a:pPr lvl="0"/>
            <a:r>
              <a:rPr lang="en-US" dirty="0" err="1"/>
              <a:t>KidsHealth</a:t>
            </a:r>
            <a:r>
              <a:rPr lang="en-US" dirty="0"/>
              <a:t> </a:t>
            </a:r>
            <a:r>
              <a:rPr lang="en-US" u="sng" dirty="0">
                <a:hlinkClick r:id="rId7"/>
              </a:rPr>
              <a:t>https://kidshealth.org</a:t>
            </a:r>
            <a:r>
              <a:rPr lang="en-US" dirty="0"/>
              <a:t> </a:t>
            </a:r>
          </a:p>
          <a:p>
            <a:pPr lvl="0"/>
            <a:r>
              <a:rPr lang="en-US" dirty="0"/>
              <a:t>Healthline </a:t>
            </a:r>
            <a:r>
              <a:rPr lang="en-US" u="sng" dirty="0">
                <a:hlinkClick r:id="rId8"/>
              </a:rPr>
              <a:t>https://www.healthline.com</a:t>
            </a:r>
            <a:r>
              <a:rPr lang="en-US" dirty="0"/>
              <a:t> </a:t>
            </a:r>
          </a:p>
          <a:p>
            <a:pPr lvl="0"/>
            <a:r>
              <a:rPr lang="en-US" dirty="0"/>
              <a:t>American Heart Association </a:t>
            </a:r>
            <a:r>
              <a:rPr lang="en-US" u="sng" dirty="0">
                <a:hlinkClick r:id="rId9"/>
              </a:rPr>
              <a:t>https://www.heart.org</a:t>
            </a:r>
            <a:r>
              <a:rPr lang="en-US" dirty="0"/>
              <a:t> </a:t>
            </a:r>
          </a:p>
          <a:p>
            <a:pPr lvl="0"/>
            <a:r>
              <a:rPr lang="en-US" dirty="0"/>
              <a:t>National Health Service (NHS UK) </a:t>
            </a:r>
            <a:r>
              <a:rPr lang="en-US" u="sng" dirty="0">
                <a:hlinkClick r:id="rId10"/>
              </a:rPr>
              <a:t>https://www.nhs.uk</a:t>
            </a:r>
            <a:endParaRPr lang="en-US" dirty="0"/>
          </a:p>
          <a:p>
            <a:pPr lvl="0"/>
            <a:r>
              <a:rPr lang="en-US" dirty="0" err="1"/>
              <a:t>Nutrition.gov</a:t>
            </a:r>
            <a:r>
              <a:rPr lang="en-US" dirty="0"/>
              <a:t> </a:t>
            </a:r>
            <a:r>
              <a:rPr lang="en-US" u="sng" dirty="0">
                <a:hlinkClick r:id="rId11"/>
              </a:rPr>
              <a:t>https://www.nutrition.gov</a:t>
            </a:r>
            <a:r>
              <a:rPr lang="en-US" dirty="0"/>
              <a:t> </a:t>
            </a:r>
          </a:p>
          <a:p>
            <a:endParaRPr lang="en-US" dirty="0"/>
          </a:p>
        </p:txBody>
      </p:sp>
    </p:spTree>
    <p:extLst>
      <p:ext uri="{BB962C8B-B14F-4D97-AF65-F5344CB8AC3E}">
        <p14:creationId xmlns:p14="http://schemas.microsoft.com/office/powerpoint/2010/main" val="615602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B6F29-61B6-F5CA-01E7-EDE9805615C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00B1AE-57F1-DC7C-BAA9-EABC783CD761}"/>
              </a:ext>
            </a:extLst>
          </p:cNvPr>
          <p:cNvSpPr>
            <a:spLocks noGrp="1"/>
          </p:cNvSpPr>
          <p:nvPr>
            <p:ph idx="1"/>
          </p:nvPr>
        </p:nvSpPr>
        <p:spPr/>
        <p:txBody>
          <a:bodyPr>
            <a:normAutofit fontScale="92500" lnSpcReduction="20000"/>
          </a:bodyPr>
          <a:lstStyle/>
          <a:p>
            <a:r>
              <a:rPr lang="en-US" dirty="0"/>
              <a:t>Here are some reliable health websites about WV that students can use for background research:</a:t>
            </a:r>
          </a:p>
          <a:p>
            <a:pPr lvl="0"/>
            <a:r>
              <a:rPr lang="en-US" dirty="0"/>
              <a:t>West Virginia Health Statistics Center (HSC)</a:t>
            </a:r>
            <a:br>
              <a:rPr lang="en-US" dirty="0"/>
            </a:br>
            <a:r>
              <a:rPr lang="en-US" u="sng" dirty="0">
                <a:hlinkClick r:id="rId2"/>
              </a:rPr>
              <a:t>https://www.wvdhhr.org/bph/oehp/hsc/abouthsc.htm</a:t>
            </a:r>
            <a:r>
              <a:rPr lang="en-US" dirty="0"/>
              <a:t> </a:t>
            </a:r>
          </a:p>
          <a:p>
            <a:pPr lvl="0"/>
            <a:r>
              <a:rPr lang="en-US" dirty="0"/>
              <a:t>Vital Statistics Reports </a:t>
            </a:r>
            <a:r>
              <a:rPr lang="en-US" u="sng" dirty="0">
                <a:hlinkClick r:id="rId3"/>
              </a:rPr>
              <a:t>https://dhhr.wv.gov/HSC/SS/Vital_Statistics</a:t>
            </a:r>
            <a:r>
              <a:rPr lang="en-US" dirty="0"/>
              <a:t> </a:t>
            </a:r>
          </a:p>
          <a:p>
            <a:pPr lvl="0"/>
            <a:r>
              <a:rPr lang="en-US" dirty="0"/>
              <a:t>Behavioral Risk Factor Surveillance System (BRFSS) </a:t>
            </a:r>
            <a:r>
              <a:rPr lang="en-US" u="sng" dirty="0">
                <a:hlinkClick r:id="rId4"/>
              </a:rPr>
              <a:t>https://dhhr.wv.gov/HSC/SS/BRFSS</a:t>
            </a:r>
            <a:r>
              <a:rPr lang="en-US" dirty="0"/>
              <a:t> </a:t>
            </a:r>
          </a:p>
          <a:p>
            <a:pPr lvl="0"/>
            <a:r>
              <a:rPr lang="en-US" dirty="0"/>
              <a:t>County Health Rankings &amp; Roadmaps – West Virginia</a:t>
            </a:r>
            <a:br>
              <a:rPr lang="en-US" dirty="0"/>
            </a:br>
            <a:r>
              <a:rPr lang="en-US" u="sng" dirty="0">
                <a:hlinkClick r:id="rId5"/>
              </a:rPr>
              <a:t>https://www.countyhealthrankings.org/explore-health-rankings/west-virginia</a:t>
            </a:r>
            <a:r>
              <a:rPr lang="en-US" dirty="0"/>
              <a:t> </a:t>
            </a:r>
          </a:p>
          <a:p>
            <a:pPr lvl="0"/>
            <a:r>
              <a:rPr lang="en-US" dirty="0"/>
              <a:t>West Virginia Health Atlas</a:t>
            </a:r>
            <a:br>
              <a:rPr lang="en-US" dirty="0"/>
            </a:br>
            <a:r>
              <a:rPr lang="en-US" u="sng" dirty="0">
                <a:hlinkClick r:id="rId6"/>
              </a:rPr>
              <a:t>https://www.countyhealthrankings.org/health-data/west-virginia/data-and-resources</a:t>
            </a:r>
            <a:r>
              <a:rPr lang="en-US" dirty="0"/>
              <a:t> </a:t>
            </a:r>
          </a:p>
          <a:p>
            <a:endParaRPr lang="en-US" dirty="0"/>
          </a:p>
        </p:txBody>
      </p:sp>
    </p:spTree>
    <p:extLst>
      <p:ext uri="{BB962C8B-B14F-4D97-AF65-F5344CB8AC3E}">
        <p14:creationId xmlns:p14="http://schemas.microsoft.com/office/powerpoint/2010/main" val="1229518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E75FD-F2C5-C823-3279-3133276DB9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147DCC-8DC0-16F5-100E-5371F847F835}"/>
              </a:ext>
            </a:extLst>
          </p:cNvPr>
          <p:cNvSpPr>
            <a:spLocks noGrp="1"/>
          </p:cNvSpPr>
          <p:nvPr>
            <p:ph idx="1"/>
          </p:nvPr>
        </p:nvSpPr>
        <p:spPr/>
        <p:txBody>
          <a:bodyPr>
            <a:normAutofit fontScale="70000" lnSpcReduction="20000"/>
          </a:bodyPr>
          <a:lstStyle/>
          <a:p>
            <a:r>
              <a:rPr lang="en-US" dirty="0"/>
              <a:t>Here are some reliable general science websites that students can use for background research:</a:t>
            </a:r>
          </a:p>
          <a:p>
            <a:pPr lvl="0"/>
            <a:r>
              <a:rPr lang="en-US" dirty="0"/>
              <a:t>West Virginia Department of Environmental Protection (DEP) </a:t>
            </a:r>
            <a:r>
              <a:rPr lang="en-US" u="sng" dirty="0">
                <a:hlinkClick r:id="rId2"/>
              </a:rPr>
              <a:t>https://dep.wv.gov</a:t>
            </a:r>
            <a:r>
              <a:rPr lang="en-US" dirty="0"/>
              <a:t> </a:t>
            </a:r>
          </a:p>
          <a:p>
            <a:pPr lvl="0"/>
            <a:r>
              <a:rPr lang="en-US" dirty="0"/>
              <a:t>West Virginia University Extension Service </a:t>
            </a:r>
            <a:r>
              <a:rPr lang="en-US" u="sng" dirty="0">
                <a:hlinkClick r:id="rId3"/>
              </a:rPr>
              <a:t>https://extension.wvu.edu/</a:t>
            </a:r>
            <a:r>
              <a:rPr lang="en-US" dirty="0"/>
              <a:t>   </a:t>
            </a:r>
          </a:p>
          <a:p>
            <a:pPr lvl="0"/>
            <a:r>
              <a:rPr lang="en-US" dirty="0"/>
              <a:t>West Virginia State Parks </a:t>
            </a:r>
            <a:r>
              <a:rPr lang="en-US" u="sng" dirty="0">
                <a:hlinkClick r:id="rId4"/>
              </a:rPr>
              <a:t>https://wvstateparks.com</a:t>
            </a:r>
            <a:r>
              <a:rPr lang="en-US" dirty="0"/>
              <a:t> </a:t>
            </a:r>
          </a:p>
          <a:p>
            <a:pPr lvl="0"/>
            <a:r>
              <a:rPr lang="en-US" dirty="0"/>
              <a:t>NOAA National Weather Service Charleston, WV </a:t>
            </a:r>
            <a:r>
              <a:rPr lang="en-US" u="sng" dirty="0">
                <a:hlinkClick r:id="rId5"/>
              </a:rPr>
              <a:t>https://www.weather.gov/rlx</a:t>
            </a:r>
            <a:r>
              <a:rPr lang="en-US" dirty="0"/>
              <a:t> </a:t>
            </a:r>
          </a:p>
          <a:p>
            <a:pPr lvl="0"/>
            <a:r>
              <a:rPr lang="en-US" dirty="0"/>
              <a:t>U.S. Geological Survey (USGS) West Virginia </a:t>
            </a:r>
            <a:r>
              <a:rPr lang="en-US" u="sng" dirty="0">
                <a:hlinkClick r:id="rId6"/>
              </a:rPr>
              <a:t>https://www.usgs.gov/</a:t>
            </a:r>
            <a:endParaRPr lang="en-US" dirty="0"/>
          </a:p>
          <a:p>
            <a:pPr lvl="0"/>
            <a:r>
              <a:rPr lang="en-US" dirty="0"/>
              <a:t>National Science Foundation  </a:t>
            </a:r>
            <a:r>
              <a:rPr lang="en-US" u="sng" dirty="0">
                <a:hlinkClick r:id="rId7"/>
              </a:rPr>
              <a:t>https://www.nsf.gov/</a:t>
            </a:r>
            <a:r>
              <a:rPr lang="en-US" dirty="0"/>
              <a:t> </a:t>
            </a:r>
          </a:p>
          <a:p>
            <a:pPr lvl="0"/>
            <a:r>
              <a:rPr lang="en-US" dirty="0"/>
              <a:t>West Virginia Department of Agriculture </a:t>
            </a:r>
            <a:r>
              <a:rPr lang="en-US" u="sng" dirty="0">
                <a:hlinkClick r:id="rId8"/>
              </a:rPr>
              <a:t>https://agriculture.wv.gov</a:t>
            </a:r>
            <a:r>
              <a:rPr lang="en-US" dirty="0"/>
              <a:t> </a:t>
            </a:r>
          </a:p>
          <a:p>
            <a:pPr lvl="0"/>
            <a:r>
              <a:rPr lang="en-US" dirty="0"/>
              <a:t>American Museum of Natural History </a:t>
            </a:r>
            <a:r>
              <a:rPr lang="en-US" u="sng" dirty="0">
                <a:hlinkClick r:id="rId9"/>
              </a:rPr>
              <a:t>https://www.amnh.org/research</a:t>
            </a:r>
            <a:r>
              <a:rPr lang="en-US" dirty="0"/>
              <a:t>  </a:t>
            </a:r>
          </a:p>
          <a:p>
            <a:pPr lvl="0"/>
            <a:r>
              <a:rPr lang="en-US" dirty="0"/>
              <a:t>Science News for Students </a:t>
            </a:r>
            <a:r>
              <a:rPr lang="en-US" u="sng" dirty="0">
                <a:hlinkClick r:id="rId10"/>
              </a:rPr>
              <a:t>https://www.sciencenewsforstudents.org</a:t>
            </a:r>
            <a:r>
              <a:rPr lang="en-US" dirty="0"/>
              <a:t> </a:t>
            </a:r>
          </a:p>
          <a:p>
            <a:pPr lvl="0"/>
            <a:r>
              <a:rPr lang="en-US" dirty="0"/>
              <a:t>National Institutes of Health (NIH) Science Education </a:t>
            </a:r>
            <a:r>
              <a:rPr lang="en-US" u="sng" dirty="0">
                <a:hlinkClick r:id="rId11"/>
              </a:rPr>
              <a:t>https://science.education.nih.gov/</a:t>
            </a:r>
            <a:r>
              <a:rPr lang="en-US" dirty="0"/>
              <a:t> </a:t>
            </a:r>
          </a:p>
          <a:p>
            <a:endParaRPr lang="en-US" dirty="0"/>
          </a:p>
        </p:txBody>
      </p:sp>
    </p:spTree>
    <p:extLst>
      <p:ext uri="{BB962C8B-B14F-4D97-AF65-F5344CB8AC3E}">
        <p14:creationId xmlns:p14="http://schemas.microsoft.com/office/powerpoint/2010/main" val="35889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1806</Words>
  <Application>Microsoft Office PowerPoint</Application>
  <PresentationFormat>Widescreen</PresentationFormat>
  <Paragraphs>100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Aptos Display</vt:lpstr>
      <vt:lpstr>Arial</vt:lpstr>
      <vt:lpstr>Office Theme</vt:lpstr>
      <vt:lpstr>Lesson 7: Background Research and Citing Sources   Summary: Students will work on their background slides. </vt:lpstr>
      <vt:lpstr>Objectives</vt:lpstr>
      <vt:lpstr>Background Research</vt:lpstr>
      <vt:lpstr>PowerPoint Presentation</vt:lpstr>
      <vt:lpstr>PowerPoint Presentation</vt:lpstr>
      <vt:lpstr>PowerPoint Presentation</vt:lpstr>
      <vt:lpstr>PowerPoint Presentation</vt:lpstr>
      <vt:lpstr>PowerPoint Presentation</vt:lpstr>
      <vt:lpstr>PowerPoint Presentation</vt:lpstr>
      <vt:lpstr>How to search for information on research variables </vt:lpstr>
      <vt:lpstr>How to write in-text citations  </vt:lpstr>
      <vt:lpstr>PowerPoint Presentation</vt:lpstr>
      <vt:lpstr>How to write references in APA format </vt:lpstr>
      <vt:lpstr>Student Exercise: Background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7: Background Research and Citing Sources   Summary: Students will work on their background slides. </dc:title>
  <dc:creator>Kuhn, Summer</dc:creator>
  <cp:lastModifiedBy>Cottrell, Mary</cp:lastModifiedBy>
  <cp:revision>1</cp:revision>
  <dcterms:created xsi:type="dcterms:W3CDTF">2025-08-20T16:21:36Z</dcterms:created>
  <dcterms:modified xsi:type="dcterms:W3CDTF">2025-08-21T02:11:42Z</dcterms:modified>
</cp:coreProperties>
</file>