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2" d="100"/>
          <a:sy n="122" d="100"/>
        </p:scale>
        <p:origin x="1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8772E-90FC-9C55-7F2B-02E91C42E7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9F6652-5BBB-44DC-4D5F-F3C941794B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4BDD01-8F51-B9C9-9401-869A6CE5166B}"/>
              </a:ext>
            </a:extLst>
          </p:cNvPr>
          <p:cNvSpPr>
            <a:spLocks noGrp="1"/>
          </p:cNvSpPr>
          <p:nvPr>
            <p:ph type="dt" sz="half" idx="10"/>
          </p:nvPr>
        </p:nvSpPr>
        <p:spPr/>
        <p:txBody>
          <a:bodyPr/>
          <a:lstStyle/>
          <a:p>
            <a:fld id="{E74D56A7-C2CB-A549-9141-51CA71A60471}" type="datetimeFigureOut">
              <a:rPr lang="en-US" smtClean="0"/>
              <a:t>8/22/2025</a:t>
            </a:fld>
            <a:endParaRPr lang="en-US"/>
          </a:p>
        </p:txBody>
      </p:sp>
      <p:sp>
        <p:nvSpPr>
          <p:cNvPr id="5" name="Footer Placeholder 4">
            <a:extLst>
              <a:ext uri="{FF2B5EF4-FFF2-40B4-BE49-F238E27FC236}">
                <a16:creationId xmlns:a16="http://schemas.microsoft.com/office/drawing/2014/main" id="{4E22A5D8-3F36-9DFE-2526-D6F238AFFD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EE813A-446E-6B1D-1801-A457A6354A7C}"/>
              </a:ext>
            </a:extLst>
          </p:cNvPr>
          <p:cNvSpPr>
            <a:spLocks noGrp="1"/>
          </p:cNvSpPr>
          <p:nvPr>
            <p:ph type="sldNum" sz="quarter" idx="12"/>
          </p:nvPr>
        </p:nvSpPr>
        <p:spPr/>
        <p:txBody>
          <a:bodyPr/>
          <a:lstStyle/>
          <a:p>
            <a:fld id="{40A02D73-2531-5143-A391-F9800AF21387}" type="slidenum">
              <a:rPr lang="en-US" smtClean="0"/>
              <a:t>‹#›</a:t>
            </a:fld>
            <a:endParaRPr lang="en-US"/>
          </a:p>
        </p:txBody>
      </p:sp>
    </p:spTree>
    <p:extLst>
      <p:ext uri="{BB962C8B-B14F-4D97-AF65-F5344CB8AC3E}">
        <p14:creationId xmlns:p14="http://schemas.microsoft.com/office/powerpoint/2010/main" val="2153696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62790-C512-61ED-F902-A1C07A79F3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3C7EDC-0BDC-1E96-F23A-53305EA5D1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B1E25A-BEC5-4B5E-4EAC-61474A3EE05F}"/>
              </a:ext>
            </a:extLst>
          </p:cNvPr>
          <p:cNvSpPr>
            <a:spLocks noGrp="1"/>
          </p:cNvSpPr>
          <p:nvPr>
            <p:ph type="dt" sz="half" idx="10"/>
          </p:nvPr>
        </p:nvSpPr>
        <p:spPr/>
        <p:txBody>
          <a:bodyPr/>
          <a:lstStyle/>
          <a:p>
            <a:fld id="{E74D56A7-C2CB-A549-9141-51CA71A60471}" type="datetimeFigureOut">
              <a:rPr lang="en-US" smtClean="0"/>
              <a:t>8/22/2025</a:t>
            </a:fld>
            <a:endParaRPr lang="en-US"/>
          </a:p>
        </p:txBody>
      </p:sp>
      <p:sp>
        <p:nvSpPr>
          <p:cNvPr id="5" name="Footer Placeholder 4">
            <a:extLst>
              <a:ext uri="{FF2B5EF4-FFF2-40B4-BE49-F238E27FC236}">
                <a16:creationId xmlns:a16="http://schemas.microsoft.com/office/drawing/2014/main" id="{5EBA21E8-3A59-CD35-5421-FC455D98DB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A384F7-AAFB-0D58-F3FC-0F4833CC02AD}"/>
              </a:ext>
            </a:extLst>
          </p:cNvPr>
          <p:cNvSpPr>
            <a:spLocks noGrp="1"/>
          </p:cNvSpPr>
          <p:nvPr>
            <p:ph type="sldNum" sz="quarter" idx="12"/>
          </p:nvPr>
        </p:nvSpPr>
        <p:spPr/>
        <p:txBody>
          <a:bodyPr/>
          <a:lstStyle/>
          <a:p>
            <a:fld id="{40A02D73-2531-5143-A391-F9800AF21387}" type="slidenum">
              <a:rPr lang="en-US" smtClean="0"/>
              <a:t>‹#›</a:t>
            </a:fld>
            <a:endParaRPr lang="en-US"/>
          </a:p>
        </p:txBody>
      </p:sp>
    </p:spTree>
    <p:extLst>
      <p:ext uri="{BB962C8B-B14F-4D97-AF65-F5344CB8AC3E}">
        <p14:creationId xmlns:p14="http://schemas.microsoft.com/office/powerpoint/2010/main" val="1064348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15DBA6-D1CD-3642-3311-5BCD53BFC2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F7337B-3D8F-5FFD-BFFD-ECCD24C3F3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1B6F27-121C-4304-E282-A1B7AF4F3DAE}"/>
              </a:ext>
            </a:extLst>
          </p:cNvPr>
          <p:cNvSpPr>
            <a:spLocks noGrp="1"/>
          </p:cNvSpPr>
          <p:nvPr>
            <p:ph type="dt" sz="half" idx="10"/>
          </p:nvPr>
        </p:nvSpPr>
        <p:spPr/>
        <p:txBody>
          <a:bodyPr/>
          <a:lstStyle/>
          <a:p>
            <a:fld id="{E74D56A7-C2CB-A549-9141-51CA71A60471}" type="datetimeFigureOut">
              <a:rPr lang="en-US" smtClean="0"/>
              <a:t>8/22/2025</a:t>
            </a:fld>
            <a:endParaRPr lang="en-US"/>
          </a:p>
        </p:txBody>
      </p:sp>
      <p:sp>
        <p:nvSpPr>
          <p:cNvPr id="5" name="Footer Placeholder 4">
            <a:extLst>
              <a:ext uri="{FF2B5EF4-FFF2-40B4-BE49-F238E27FC236}">
                <a16:creationId xmlns:a16="http://schemas.microsoft.com/office/drawing/2014/main" id="{D8CEA086-2A44-A06F-840B-B2AFA99F93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DFC122-540D-72B8-3AD5-E6214072EE9E}"/>
              </a:ext>
            </a:extLst>
          </p:cNvPr>
          <p:cNvSpPr>
            <a:spLocks noGrp="1"/>
          </p:cNvSpPr>
          <p:nvPr>
            <p:ph type="sldNum" sz="quarter" idx="12"/>
          </p:nvPr>
        </p:nvSpPr>
        <p:spPr/>
        <p:txBody>
          <a:bodyPr/>
          <a:lstStyle/>
          <a:p>
            <a:fld id="{40A02D73-2531-5143-A391-F9800AF21387}" type="slidenum">
              <a:rPr lang="en-US" smtClean="0"/>
              <a:t>‹#›</a:t>
            </a:fld>
            <a:endParaRPr lang="en-US"/>
          </a:p>
        </p:txBody>
      </p:sp>
    </p:spTree>
    <p:extLst>
      <p:ext uri="{BB962C8B-B14F-4D97-AF65-F5344CB8AC3E}">
        <p14:creationId xmlns:p14="http://schemas.microsoft.com/office/powerpoint/2010/main" val="2058049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FDBFE-A17D-F345-FDD1-25CFF3EACC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4658B5-08BC-2AC0-58C8-45E363887B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A0C800-F4F5-FDFB-3943-BABADE2EB2C9}"/>
              </a:ext>
            </a:extLst>
          </p:cNvPr>
          <p:cNvSpPr>
            <a:spLocks noGrp="1"/>
          </p:cNvSpPr>
          <p:nvPr>
            <p:ph type="dt" sz="half" idx="10"/>
          </p:nvPr>
        </p:nvSpPr>
        <p:spPr/>
        <p:txBody>
          <a:bodyPr/>
          <a:lstStyle/>
          <a:p>
            <a:fld id="{E74D56A7-C2CB-A549-9141-51CA71A60471}" type="datetimeFigureOut">
              <a:rPr lang="en-US" smtClean="0"/>
              <a:t>8/22/2025</a:t>
            </a:fld>
            <a:endParaRPr lang="en-US"/>
          </a:p>
        </p:txBody>
      </p:sp>
      <p:sp>
        <p:nvSpPr>
          <p:cNvPr id="5" name="Footer Placeholder 4">
            <a:extLst>
              <a:ext uri="{FF2B5EF4-FFF2-40B4-BE49-F238E27FC236}">
                <a16:creationId xmlns:a16="http://schemas.microsoft.com/office/drawing/2014/main" id="{DF6E0E56-FCE7-D487-6FF4-115E41251B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104053-2A65-8F9D-9F60-7A6D28CFACD4}"/>
              </a:ext>
            </a:extLst>
          </p:cNvPr>
          <p:cNvSpPr>
            <a:spLocks noGrp="1"/>
          </p:cNvSpPr>
          <p:nvPr>
            <p:ph type="sldNum" sz="quarter" idx="12"/>
          </p:nvPr>
        </p:nvSpPr>
        <p:spPr/>
        <p:txBody>
          <a:bodyPr/>
          <a:lstStyle/>
          <a:p>
            <a:fld id="{40A02D73-2531-5143-A391-F9800AF21387}" type="slidenum">
              <a:rPr lang="en-US" smtClean="0"/>
              <a:t>‹#›</a:t>
            </a:fld>
            <a:endParaRPr lang="en-US"/>
          </a:p>
        </p:txBody>
      </p:sp>
    </p:spTree>
    <p:extLst>
      <p:ext uri="{BB962C8B-B14F-4D97-AF65-F5344CB8AC3E}">
        <p14:creationId xmlns:p14="http://schemas.microsoft.com/office/powerpoint/2010/main" val="2132758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8119B-2CF0-E291-1278-AAB3AEE7D2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37CFA5-D210-DF2D-1FEB-4714684118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44524D-CAC9-909E-E61D-0AC25C7F8A8B}"/>
              </a:ext>
            </a:extLst>
          </p:cNvPr>
          <p:cNvSpPr>
            <a:spLocks noGrp="1"/>
          </p:cNvSpPr>
          <p:nvPr>
            <p:ph type="dt" sz="half" idx="10"/>
          </p:nvPr>
        </p:nvSpPr>
        <p:spPr/>
        <p:txBody>
          <a:bodyPr/>
          <a:lstStyle/>
          <a:p>
            <a:fld id="{E74D56A7-C2CB-A549-9141-51CA71A60471}" type="datetimeFigureOut">
              <a:rPr lang="en-US" smtClean="0"/>
              <a:t>8/22/2025</a:t>
            </a:fld>
            <a:endParaRPr lang="en-US"/>
          </a:p>
        </p:txBody>
      </p:sp>
      <p:sp>
        <p:nvSpPr>
          <p:cNvPr id="5" name="Footer Placeholder 4">
            <a:extLst>
              <a:ext uri="{FF2B5EF4-FFF2-40B4-BE49-F238E27FC236}">
                <a16:creationId xmlns:a16="http://schemas.microsoft.com/office/drawing/2014/main" id="{6B70F216-044A-B4A2-BB98-2BC14F21BF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1ABA10-F81E-8EFF-8FE1-B5E7C942BB2E}"/>
              </a:ext>
            </a:extLst>
          </p:cNvPr>
          <p:cNvSpPr>
            <a:spLocks noGrp="1"/>
          </p:cNvSpPr>
          <p:nvPr>
            <p:ph type="sldNum" sz="quarter" idx="12"/>
          </p:nvPr>
        </p:nvSpPr>
        <p:spPr/>
        <p:txBody>
          <a:bodyPr/>
          <a:lstStyle/>
          <a:p>
            <a:fld id="{40A02D73-2531-5143-A391-F9800AF21387}" type="slidenum">
              <a:rPr lang="en-US" smtClean="0"/>
              <a:t>‹#›</a:t>
            </a:fld>
            <a:endParaRPr lang="en-US"/>
          </a:p>
        </p:txBody>
      </p:sp>
    </p:spTree>
    <p:extLst>
      <p:ext uri="{BB962C8B-B14F-4D97-AF65-F5344CB8AC3E}">
        <p14:creationId xmlns:p14="http://schemas.microsoft.com/office/powerpoint/2010/main" val="2715016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067B4-84DD-3967-9C0F-F1C70D5C8A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7F3905-F915-D6AF-A851-B7C028A97F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710138-C54D-BE8A-5250-E00369EA28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90AF1-91DF-CB88-2151-CB9EAF98727D}"/>
              </a:ext>
            </a:extLst>
          </p:cNvPr>
          <p:cNvSpPr>
            <a:spLocks noGrp="1"/>
          </p:cNvSpPr>
          <p:nvPr>
            <p:ph type="dt" sz="half" idx="10"/>
          </p:nvPr>
        </p:nvSpPr>
        <p:spPr/>
        <p:txBody>
          <a:bodyPr/>
          <a:lstStyle/>
          <a:p>
            <a:fld id="{E74D56A7-C2CB-A549-9141-51CA71A60471}" type="datetimeFigureOut">
              <a:rPr lang="en-US" smtClean="0"/>
              <a:t>8/22/2025</a:t>
            </a:fld>
            <a:endParaRPr lang="en-US"/>
          </a:p>
        </p:txBody>
      </p:sp>
      <p:sp>
        <p:nvSpPr>
          <p:cNvPr id="6" name="Footer Placeholder 5">
            <a:extLst>
              <a:ext uri="{FF2B5EF4-FFF2-40B4-BE49-F238E27FC236}">
                <a16:creationId xmlns:a16="http://schemas.microsoft.com/office/drawing/2014/main" id="{21F83292-8ED4-B4DD-4E63-D3FD56153C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786021-F979-E919-6191-C77DA2159AE0}"/>
              </a:ext>
            </a:extLst>
          </p:cNvPr>
          <p:cNvSpPr>
            <a:spLocks noGrp="1"/>
          </p:cNvSpPr>
          <p:nvPr>
            <p:ph type="sldNum" sz="quarter" idx="12"/>
          </p:nvPr>
        </p:nvSpPr>
        <p:spPr/>
        <p:txBody>
          <a:bodyPr/>
          <a:lstStyle/>
          <a:p>
            <a:fld id="{40A02D73-2531-5143-A391-F9800AF21387}" type="slidenum">
              <a:rPr lang="en-US" smtClean="0"/>
              <a:t>‹#›</a:t>
            </a:fld>
            <a:endParaRPr lang="en-US"/>
          </a:p>
        </p:txBody>
      </p:sp>
    </p:spTree>
    <p:extLst>
      <p:ext uri="{BB962C8B-B14F-4D97-AF65-F5344CB8AC3E}">
        <p14:creationId xmlns:p14="http://schemas.microsoft.com/office/powerpoint/2010/main" val="112773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D6FFA-F01D-5C26-C6C5-8BAC51640F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F5845B6-0DE4-9A4C-A52A-C3C4FADDEF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52609A-9AA6-0894-1E9F-1EE2767236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58B65E-AF3D-A857-B894-77BEF6B50F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49A78C-6BDE-0C10-84FF-B54BB38940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241E34-9BD7-13D8-94BB-98DC4804878D}"/>
              </a:ext>
            </a:extLst>
          </p:cNvPr>
          <p:cNvSpPr>
            <a:spLocks noGrp="1"/>
          </p:cNvSpPr>
          <p:nvPr>
            <p:ph type="dt" sz="half" idx="10"/>
          </p:nvPr>
        </p:nvSpPr>
        <p:spPr/>
        <p:txBody>
          <a:bodyPr/>
          <a:lstStyle/>
          <a:p>
            <a:fld id="{E74D56A7-C2CB-A549-9141-51CA71A60471}" type="datetimeFigureOut">
              <a:rPr lang="en-US" smtClean="0"/>
              <a:t>8/22/2025</a:t>
            </a:fld>
            <a:endParaRPr lang="en-US"/>
          </a:p>
        </p:txBody>
      </p:sp>
      <p:sp>
        <p:nvSpPr>
          <p:cNvPr id="8" name="Footer Placeholder 7">
            <a:extLst>
              <a:ext uri="{FF2B5EF4-FFF2-40B4-BE49-F238E27FC236}">
                <a16:creationId xmlns:a16="http://schemas.microsoft.com/office/drawing/2014/main" id="{AB0A9953-765F-D620-B786-3425D7C88C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E8B42E-A223-9A4B-7F97-A73CDC7FE189}"/>
              </a:ext>
            </a:extLst>
          </p:cNvPr>
          <p:cNvSpPr>
            <a:spLocks noGrp="1"/>
          </p:cNvSpPr>
          <p:nvPr>
            <p:ph type="sldNum" sz="quarter" idx="12"/>
          </p:nvPr>
        </p:nvSpPr>
        <p:spPr/>
        <p:txBody>
          <a:bodyPr/>
          <a:lstStyle/>
          <a:p>
            <a:fld id="{40A02D73-2531-5143-A391-F9800AF21387}" type="slidenum">
              <a:rPr lang="en-US" smtClean="0"/>
              <a:t>‹#›</a:t>
            </a:fld>
            <a:endParaRPr lang="en-US"/>
          </a:p>
        </p:txBody>
      </p:sp>
    </p:spTree>
    <p:extLst>
      <p:ext uri="{BB962C8B-B14F-4D97-AF65-F5344CB8AC3E}">
        <p14:creationId xmlns:p14="http://schemas.microsoft.com/office/powerpoint/2010/main" val="2368698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0F919-2AB5-707B-DC71-EB5253C2AF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B441D3F-D211-9DD3-C21D-BED81890E704}"/>
              </a:ext>
            </a:extLst>
          </p:cNvPr>
          <p:cNvSpPr>
            <a:spLocks noGrp="1"/>
          </p:cNvSpPr>
          <p:nvPr>
            <p:ph type="dt" sz="half" idx="10"/>
          </p:nvPr>
        </p:nvSpPr>
        <p:spPr/>
        <p:txBody>
          <a:bodyPr/>
          <a:lstStyle/>
          <a:p>
            <a:fld id="{E74D56A7-C2CB-A549-9141-51CA71A60471}" type="datetimeFigureOut">
              <a:rPr lang="en-US" smtClean="0"/>
              <a:t>8/22/2025</a:t>
            </a:fld>
            <a:endParaRPr lang="en-US"/>
          </a:p>
        </p:txBody>
      </p:sp>
      <p:sp>
        <p:nvSpPr>
          <p:cNvPr id="4" name="Footer Placeholder 3">
            <a:extLst>
              <a:ext uri="{FF2B5EF4-FFF2-40B4-BE49-F238E27FC236}">
                <a16:creationId xmlns:a16="http://schemas.microsoft.com/office/drawing/2014/main" id="{BAB3D637-95F8-5741-82E7-A09672E01F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A923F3-562D-B859-9D3B-F5F0B7ED6AF6}"/>
              </a:ext>
            </a:extLst>
          </p:cNvPr>
          <p:cNvSpPr>
            <a:spLocks noGrp="1"/>
          </p:cNvSpPr>
          <p:nvPr>
            <p:ph type="sldNum" sz="quarter" idx="12"/>
          </p:nvPr>
        </p:nvSpPr>
        <p:spPr/>
        <p:txBody>
          <a:bodyPr/>
          <a:lstStyle/>
          <a:p>
            <a:fld id="{40A02D73-2531-5143-A391-F9800AF21387}" type="slidenum">
              <a:rPr lang="en-US" smtClean="0"/>
              <a:t>‹#›</a:t>
            </a:fld>
            <a:endParaRPr lang="en-US"/>
          </a:p>
        </p:txBody>
      </p:sp>
    </p:spTree>
    <p:extLst>
      <p:ext uri="{BB962C8B-B14F-4D97-AF65-F5344CB8AC3E}">
        <p14:creationId xmlns:p14="http://schemas.microsoft.com/office/powerpoint/2010/main" val="1986982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5CAB5D-CE49-8AE9-01C7-0556A9E59FC4}"/>
              </a:ext>
            </a:extLst>
          </p:cNvPr>
          <p:cNvSpPr>
            <a:spLocks noGrp="1"/>
          </p:cNvSpPr>
          <p:nvPr>
            <p:ph type="dt" sz="half" idx="10"/>
          </p:nvPr>
        </p:nvSpPr>
        <p:spPr/>
        <p:txBody>
          <a:bodyPr/>
          <a:lstStyle/>
          <a:p>
            <a:fld id="{E74D56A7-C2CB-A549-9141-51CA71A60471}" type="datetimeFigureOut">
              <a:rPr lang="en-US" smtClean="0"/>
              <a:t>8/22/2025</a:t>
            </a:fld>
            <a:endParaRPr lang="en-US"/>
          </a:p>
        </p:txBody>
      </p:sp>
      <p:sp>
        <p:nvSpPr>
          <p:cNvPr id="3" name="Footer Placeholder 2">
            <a:extLst>
              <a:ext uri="{FF2B5EF4-FFF2-40B4-BE49-F238E27FC236}">
                <a16:creationId xmlns:a16="http://schemas.microsoft.com/office/drawing/2014/main" id="{2FF07F6F-ABA7-CC66-53BF-03CBA0A605A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2FA8A4-186D-8B76-73D8-56E583A0191D}"/>
              </a:ext>
            </a:extLst>
          </p:cNvPr>
          <p:cNvSpPr>
            <a:spLocks noGrp="1"/>
          </p:cNvSpPr>
          <p:nvPr>
            <p:ph type="sldNum" sz="quarter" idx="12"/>
          </p:nvPr>
        </p:nvSpPr>
        <p:spPr/>
        <p:txBody>
          <a:bodyPr/>
          <a:lstStyle/>
          <a:p>
            <a:fld id="{40A02D73-2531-5143-A391-F9800AF21387}" type="slidenum">
              <a:rPr lang="en-US" smtClean="0"/>
              <a:t>‹#›</a:t>
            </a:fld>
            <a:endParaRPr lang="en-US"/>
          </a:p>
        </p:txBody>
      </p:sp>
    </p:spTree>
    <p:extLst>
      <p:ext uri="{BB962C8B-B14F-4D97-AF65-F5344CB8AC3E}">
        <p14:creationId xmlns:p14="http://schemas.microsoft.com/office/powerpoint/2010/main" val="2532944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F8DB8-7DE3-3794-9843-894005D2EA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DEA19E-CAB8-E530-F1AC-5517FF045F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D4383E-E9FB-3440-C7DF-BBCCF630EB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356F75-E6DE-0D82-4C1C-4CD0A9A477DA}"/>
              </a:ext>
            </a:extLst>
          </p:cNvPr>
          <p:cNvSpPr>
            <a:spLocks noGrp="1"/>
          </p:cNvSpPr>
          <p:nvPr>
            <p:ph type="dt" sz="half" idx="10"/>
          </p:nvPr>
        </p:nvSpPr>
        <p:spPr/>
        <p:txBody>
          <a:bodyPr/>
          <a:lstStyle/>
          <a:p>
            <a:fld id="{E74D56A7-C2CB-A549-9141-51CA71A60471}" type="datetimeFigureOut">
              <a:rPr lang="en-US" smtClean="0"/>
              <a:t>8/22/2025</a:t>
            </a:fld>
            <a:endParaRPr lang="en-US"/>
          </a:p>
        </p:txBody>
      </p:sp>
      <p:sp>
        <p:nvSpPr>
          <p:cNvPr id="6" name="Footer Placeholder 5">
            <a:extLst>
              <a:ext uri="{FF2B5EF4-FFF2-40B4-BE49-F238E27FC236}">
                <a16:creationId xmlns:a16="http://schemas.microsoft.com/office/drawing/2014/main" id="{7E86F9DC-8E25-58F9-8D46-FE59C5094A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3C0039-7165-8FB2-AF98-7C9F1D5693DE}"/>
              </a:ext>
            </a:extLst>
          </p:cNvPr>
          <p:cNvSpPr>
            <a:spLocks noGrp="1"/>
          </p:cNvSpPr>
          <p:nvPr>
            <p:ph type="sldNum" sz="quarter" idx="12"/>
          </p:nvPr>
        </p:nvSpPr>
        <p:spPr/>
        <p:txBody>
          <a:bodyPr/>
          <a:lstStyle/>
          <a:p>
            <a:fld id="{40A02D73-2531-5143-A391-F9800AF21387}" type="slidenum">
              <a:rPr lang="en-US" smtClean="0"/>
              <a:t>‹#›</a:t>
            </a:fld>
            <a:endParaRPr lang="en-US"/>
          </a:p>
        </p:txBody>
      </p:sp>
    </p:spTree>
    <p:extLst>
      <p:ext uri="{BB962C8B-B14F-4D97-AF65-F5344CB8AC3E}">
        <p14:creationId xmlns:p14="http://schemas.microsoft.com/office/powerpoint/2010/main" val="4037272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4596D-9900-E01E-0250-E656CA558B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F7D9D7-0BC7-9C8A-0A47-B693B5A557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839325-313C-8DD3-A3F4-11140968BD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7F351B-FA7F-592C-4A8F-3D61C9031EC4}"/>
              </a:ext>
            </a:extLst>
          </p:cNvPr>
          <p:cNvSpPr>
            <a:spLocks noGrp="1"/>
          </p:cNvSpPr>
          <p:nvPr>
            <p:ph type="dt" sz="half" idx="10"/>
          </p:nvPr>
        </p:nvSpPr>
        <p:spPr/>
        <p:txBody>
          <a:bodyPr/>
          <a:lstStyle/>
          <a:p>
            <a:fld id="{E74D56A7-C2CB-A549-9141-51CA71A60471}" type="datetimeFigureOut">
              <a:rPr lang="en-US" smtClean="0"/>
              <a:t>8/22/2025</a:t>
            </a:fld>
            <a:endParaRPr lang="en-US"/>
          </a:p>
        </p:txBody>
      </p:sp>
      <p:sp>
        <p:nvSpPr>
          <p:cNvPr id="6" name="Footer Placeholder 5">
            <a:extLst>
              <a:ext uri="{FF2B5EF4-FFF2-40B4-BE49-F238E27FC236}">
                <a16:creationId xmlns:a16="http://schemas.microsoft.com/office/drawing/2014/main" id="{75311E43-F975-F13A-38D6-2B18EF55AA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405985-AC1D-9BEC-1AA5-BE4B2F7A1275}"/>
              </a:ext>
            </a:extLst>
          </p:cNvPr>
          <p:cNvSpPr>
            <a:spLocks noGrp="1"/>
          </p:cNvSpPr>
          <p:nvPr>
            <p:ph type="sldNum" sz="quarter" idx="12"/>
          </p:nvPr>
        </p:nvSpPr>
        <p:spPr/>
        <p:txBody>
          <a:bodyPr/>
          <a:lstStyle/>
          <a:p>
            <a:fld id="{40A02D73-2531-5143-A391-F9800AF21387}" type="slidenum">
              <a:rPr lang="en-US" smtClean="0"/>
              <a:t>‹#›</a:t>
            </a:fld>
            <a:endParaRPr lang="en-US"/>
          </a:p>
        </p:txBody>
      </p:sp>
    </p:spTree>
    <p:extLst>
      <p:ext uri="{BB962C8B-B14F-4D97-AF65-F5344CB8AC3E}">
        <p14:creationId xmlns:p14="http://schemas.microsoft.com/office/powerpoint/2010/main" val="870465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565919-F953-AF27-7FD3-E817710FA7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554FD4-B8F1-D46B-4C05-C2788EDFD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4E48ED-488E-B94A-D6F5-CEBF691839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4D56A7-C2CB-A549-9141-51CA71A60471}" type="datetimeFigureOut">
              <a:rPr lang="en-US" smtClean="0"/>
              <a:t>8/22/2025</a:t>
            </a:fld>
            <a:endParaRPr lang="en-US"/>
          </a:p>
        </p:txBody>
      </p:sp>
      <p:sp>
        <p:nvSpPr>
          <p:cNvPr id="5" name="Footer Placeholder 4">
            <a:extLst>
              <a:ext uri="{FF2B5EF4-FFF2-40B4-BE49-F238E27FC236}">
                <a16:creationId xmlns:a16="http://schemas.microsoft.com/office/drawing/2014/main" id="{26CB2FE7-1940-8080-42A5-0923AA909D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E9FA478-313C-44DF-0F7C-11BC171303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0A02D73-2531-5143-A391-F9800AF21387}" type="slidenum">
              <a:rPr lang="en-US" smtClean="0"/>
              <a:t>‹#›</a:t>
            </a:fld>
            <a:endParaRPr lang="en-US"/>
          </a:p>
        </p:txBody>
      </p:sp>
    </p:spTree>
    <p:extLst>
      <p:ext uri="{BB962C8B-B14F-4D97-AF65-F5344CB8AC3E}">
        <p14:creationId xmlns:p14="http://schemas.microsoft.com/office/powerpoint/2010/main" val="1390825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cs.org/education/policies/middle-and-high-school-chemistry/safety/hazardous-waste-and-disposal.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health.wvu.edu/hsta/resources/student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94655-1A94-D286-CF26-AD3B78C929A0}"/>
              </a:ext>
            </a:extLst>
          </p:cNvPr>
          <p:cNvSpPr>
            <a:spLocks noGrp="1"/>
          </p:cNvSpPr>
          <p:nvPr>
            <p:ph type="ctrTitle"/>
          </p:nvPr>
        </p:nvSpPr>
        <p:spPr>
          <a:xfrm>
            <a:off x="1355835" y="4470400"/>
            <a:ext cx="9144000" cy="2387600"/>
          </a:xfrm>
        </p:spPr>
        <p:txBody>
          <a:bodyPr>
            <a:normAutofit fontScale="90000"/>
          </a:bodyPr>
          <a:lstStyle/>
          <a:p>
            <a:r>
              <a:rPr lang="en-US" b="1" u="sng" dirty="0"/>
              <a:t>Lesson 1: Introduction to HSTA and Lab Safety</a:t>
            </a:r>
            <a:br>
              <a:rPr lang="en-US" b="1" u="sng" dirty="0"/>
            </a:br>
            <a:r>
              <a:rPr lang="en-US" i="1" dirty="0"/>
              <a:t> </a:t>
            </a:r>
            <a:br>
              <a:rPr lang="en-US" dirty="0"/>
            </a:br>
            <a:r>
              <a:rPr lang="en-US" sz="3300" i="1" dirty="0"/>
              <a:t>Summary</a:t>
            </a:r>
            <a:r>
              <a:rPr lang="en-US" sz="3300" dirty="0"/>
              <a:t>: Welcome students to a new year of HSTA. Students will be introduced/re-introduced to HSTA rules and regulations. Students will complete lab safety training as well as their lab safety contract and first hands-on activity.</a:t>
            </a:r>
            <a:br>
              <a:rPr lang="en-US" dirty="0"/>
            </a:br>
            <a:endParaRPr lang="en-US" dirty="0"/>
          </a:p>
        </p:txBody>
      </p:sp>
    </p:spTree>
    <p:extLst>
      <p:ext uri="{BB962C8B-B14F-4D97-AF65-F5344CB8AC3E}">
        <p14:creationId xmlns:p14="http://schemas.microsoft.com/office/powerpoint/2010/main" val="2501675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A4AE7-A638-B7D8-A9F9-6B4875152AFF}"/>
              </a:ext>
            </a:extLst>
          </p:cNvPr>
          <p:cNvSpPr>
            <a:spLocks noGrp="1"/>
          </p:cNvSpPr>
          <p:nvPr>
            <p:ph type="title"/>
          </p:nvPr>
        </p:nvSpPr>
        <p:spPr>
          <a:xfrm>
            <a:off x="157655" y="365125"/>
            <a:ext cx="11887200" cy="1325563"/>
          </a:xfrm>
        </p:spPr>
        <p:txBody>
          <a:bodyPr>
            <a:noAutofit/>
          </a:bodyPr>
          <a:lstStyle/>
          <a:p>
            <a:r>
              <a:rPr lang="en-US" sz="2000" b="1" i="1" dirty="0"/>
              <a:t>Safety Contract </a:t>
            </a:r>
            <a:br>
              <a:rPr lang="en-US" sz="2000" b="1" i="1" dirty="0"/>
            </a:br>
            <a:r>
              <a:rPr lang="en-US" sz="2000" dirty="0"/>
              <a:t> </a:t>
            </a:r>
            <a:br>
              <a:rPr lang="en-US" sz="2000" dirty="0"/>
            </a:br>
            <a:r>
              <a:rPr lang="en-US" sz="2000" dirty="0"/>
              <a:t>As part of the HSTA club experience, HSTA students engage in hands-on activities and/or conduct research experiments. Before diving into these activities and projects, all HSTA students must first familiarize themselves with lab safety protocols and complete the lab safety contract. </a:t>
            </a:r>
            <a:br>
              <a:rPr lang="en-US" sz="2000" dirty="0"/>
            </a:br>
            <a:endParaRPr lang="en-US" sz="2000" dirty="0"/>
          </a:p>
        </p:txBody>
      </p:sp>
      <p:sp>
        <p:nvSpPr>
          <p:cNvPr id="3" name="Content Placeholder 2">
            <a:extLst>
              <a:ext uri="{FF2B5EF4-FFF2-40B4-BE49-F238E27FC236}">
                <a16:creationId xmlns:a16="http://schemas.microsoft.com/office/drawing/2014/main" id="{30B1C76A-F119-BAEA-F74C-95A365E591D9}"/>
              </a:ext>
            </a:extLst>
          </p:cNvPr>
          <p:cNvSpPr>
            <a:spLocks noGrp="1"/>
          </p:cNvSpPr>
          <p:nvPr>
            <p:ph idx="1"/>
          </p:nvPr>
        </p:nvSpPr>
        <p:spPr>
          <a:xfrm>
            <a:off x="157655" y="1825625"/>
            <a:ext cx="11887200" cy="4848444"/>
          </a:xfrm>
        </p:spPr>
        <p:txBody>
          <a:bodyPr>
            <a:normAutofit fontScale="25000" lnSpcReduction="20000"/>
          </a:bodyPr>
          <a:lstStyle/>
          <a:p>
            <a:pPr lvl="0"/>
            <a:r>
              <a:rPr lang="en-US" sz="4800" dirty="0"/>
              <a:t>I have read over the Lab Safety PowerPoint Presentation and have watched the Lab Safety Video.</a:t>
            </a:r>
          </a:p>
          <a:p>
            <a:pPr lvl="0"/>
            <a:r>
              <a:rPr lang="en-US" sz="4800" dirty="0"/>
              <a:t>I will always conduct myself in a responsible manner in the laboratory, no horseplay.</a:t>
            </a:r>
          </a:p>
          <a:p>
            <a:pPr lvl="0"/>
            <a:r>
              <a:rPr lang="en-US" sz="4800" dirty="0"/>
              <a:t>I will follow all written and verbal instructions carefully. If I do not understand a direction, I will ask my teacher before proceeding.</a:t>
            </a:r>
          </a:p>
          <a:p>
            <a:pPr lvl="0"/>
            <a:r>
              <a:rPr lang="en-US" sz="4800" dirty="0"/>
              <a:t>Any time chemicals, heat, or glassware are used, I will wear protective eyewear.</a:t>
            </a:r>
          </a:p>
          <a:p>
            <a:pPr lvl="0"/>
            <a:r>
              <a:rPr lang="en-US" sz="4800" dirty="0"/>
              <a:t>I will not eat food, drink beverages, or chew gum in the laboratory area.</a:t>
            </a:r>
          </a:p>
          <a:p>
            <a:pPr lvl="0"/>
            <a:r>
              <a:rPr lang="en-US" sz="4800" dirty="0"/>
              <a:t>I will know the locations and operating procedures of all safety equipment, including the first aid kit, eyewash station, safety shower, fire extinguisher, and fire blanket. I will also know where the fire alarm and the exits are located.</a:t>
            </a:r>
          </a:p>
          <a:p>
            <a:pPr lvl="0"/>
            <a:r>
              <a:rPr lang="en-US" sz="4800" dirty="0"/>
              <a:t>I will always work in a well-ventilated area.</a:t>
            </a:r>
          </a:p>
          <a:p>
            <a:pPr lvl="0"/>
            <a:r>
              <a:rPr lang="en-US" sz="4800" dirty="0"/>
              <a:t>I understand that all chemicals should be considered dangerous.</a:t>
            </a:r>
          </a:p>
          <a:p>
            <a:pPr lvl="0"/>
            <a:r>
              <a:rPr lang="en-US" sz="4800" dirty="0"/>
              <a:t>If a chemical should splash in my eye(s) or on my skin, I will immediately flush with running water from the eyewash station (remove contacts) or safety shower for at least 20 minutes. I will also notify my teacher immediately.</a:t>
            </a:r>
          </a:p>
          <a:p>
            <a:pPr lvl="0"/>
            <a:r>
              <a:rPr lang="en-US" sz="4800" dirty="0"/>
              <a:t>I will dispose of all chemical waste properly. For more information, refer to the following link on how to dispose chemical waste properly: </a:t>
            </a:r>
            <a:r>
              <a:rPr lang="en-US" sz="4800" u="sng" dirty="0">
                <a:hlinkClick r:id="rId2"/>
              </a:rPr>
              <a:t>https://www.acs.org/education/policies/middle-and-high-school-chemistry/safety/hazardous-waste-and-disposal.html</a:t>
            </a:r>
            <a:r>
              <a:rPr lang="en-US" sz="4800" dirty="0"/>
              <a:t>  </a:t>
            </a:r>
          </a:p>
          <a:p>
            <a:pPr lvl="0"/>
            <a:r>
              <a:rPr lang="en-US" sz="4800" dirty="0"/>
              <a:t>I will wash my hands with soap and water after performing all experiments.</a:t>
            </a:r>
          </a:p>
          <a:p>
            <a:pPr lvl="0"/>
            <a:r>
              <a:rPr lang="en-US" sz="4800" dirty="0"/>
              <a:t>I will always use caution when handling knives and other sharp instruments.</a:t>
            </a:r>
          </a:p>
          <a:p>
            <a:pPr lvl="0"/>
            <a:r>
              <a:rPr lang="en-US" sz="4800" dirty="0"/>
              <a:t>I will dress properly during a laboratory activity. Long hair must be tied back, dangling jewelry and loose or baggy clothing must be secured, and shoes must completely cover the feet.</a:t>
            </a:r>
          </a:p>
          <a:p>
            <a:pPr lvl="0"/>
            <a:r>
              <a:rPr lang="en-US" sz="4800" dirty="0"/>
              <a:t>I will report any accident (spill, breakage, etc.) or injury (cut, burn, etc.) to my teacher immediately. Never dispense flammable liquids anywhere near an open flame or source of heat.</a:t>
            </a:r>
          </a:p>
          <a:p>
            <a:pPr lvl="0"/>
            <a:r>
              <a:rPr lang="en-US" sz="4800" dirty="0"/>
              <a:t>I will exercise extreme caution when using a heat source. Light gas (or alcohol) burners only as instructed by my teacher.</a:t>
            </a:r>
          </a:p>
          <a:p>
            <a:pPr lvl="0"/>
            <a:r>
              <a:rPr lang="en-US" sz="4800" dirty="0"/>
              <a:t>If I have any allergies, I will let my teacher know. Please specify:</a:t>
            </a:r>
          </a:p>
          <a:p>
            <a:pPr lvl="0"/>
            <a:r>
              <a:rPr lang="en-US" sz="4800" dirty="0"/>
              <a:t>I will fully cooperate to maintain a safe lab environment.      </a:t>
            </a:r>
          </a:p>
          <a:p>
            <a:pPr marL="0" indent="0">
              <a:buNone/>
            </a:pPr>
            <a:endParaRPr lang="en-US" dirty="0"/>
          </a:p>
        </p:txBody>
      </p:sp>
    </p:spTree>
    <p:extLst>
      <p:ext uri="{BB962C8B-B14F-4D97-AF65-F5344CB8AC3E}">
        <p14:creationId xmlns:p14="http://schemas.microsoft.com/office/powerpoint/2010/main" val="141647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5B22A-167E-8712-3596-06647E9D2B81}"/>
              </a:ext>
            </a:extLst>
          </p:cNvPr>
          <p:cNvSpPr>
            <a:spLocks noGrp="1"/>
          </p:cNvSpPr>
          <p:nvPr>
            <p:ph type="title"/>
          </p:nvPr>
        </p:nvSpPr>
        <p:spPr/>
        <p:txBody>
          <a:bodyPr/>
          <a:lstStyle/>
          <a:p>
            <a:r>
              <a:rPr lang="en-US" b="1" i="1" dirty="0"/>
              <a:t>HOA #1 STEM: Lab Safety</a:t>
            </a:r>
            <a:br>
              <a:rPr lang="en-US" b="1" i="1" dirty="0"/>
            </a:br>
            <a:endParaRPr lang="en-US" dirty="0"/>
          </a:p>
        </p:txBody>
      </p:sp>
      <p:sp>
        <p:nvSpPr>
          <p:cNvPr id="3" name="Content Placeholder 2">
            <a:extLst>
              <a:ext uri="{FF2B5EF4-FFF2-40B4-BE49-F238E27FC236}">
                <a16:creationId xmlns:a16="http://schemas.microsoft.com/office/drawing/2014/main" id="{8C378376-D21B-4FC8-6722-808CC4848544}"/>
              </a:ext>
            </a:extLst>
          </p:cNvPr>
          <p:cNvSpPr>
            <a:spLocks noGrp="1"/>
          </p:cNvSpPr>
          <p:nvPr>
            <p:ph idx="1"/>
          </p:nvPr>
        </p:nvSpPr>
        <p:spPr/>
        <p:txBody>
          <a:bodyPr>
            <a:normAutofit lnSpcReduction="10000"/>
          </a:bodyPr>
          <a:lstStyle/>
          <a:p>
            <a:pPr marL="0" indent="0">
              <a:buNone/>
            </a:pPr>
            <a:r>
              <a:rPr lang="en-US" dirty="0"/>
              <a:t>This HOA is designed to be both fun and educational, giving students the chance to practice essential lab safety skills in a controlled, exciting environment. While the focus is on safety, we encourage making it a bit messy and engaging! Below are some suggested experiments your club might do:</a:t>
            </a:r>
          </a:p>
          <a:p>
            <a:pPr marL="0" indent="0">
              <a:buNone/>
            </a:pPr>
            <a:endParaRPr lang="en-US" dirty="0"/>
          </a:p>
          <a:p>
            <a:pPr lvl="0"/>
            <a:r>
              <a:rPr lang="en-US" dirty="0"/>
              <a:t>Rainbow Fire</a:t>
            </a:r>
          </a:p>
          <a:p>
            <a:pPr lvl="0"/>
            <a:r>
              <a:rPr lang="en-US" dirty="0"/>
              <a:t>Mentos and Diet Coke</a:t>
            </a:r>
          </a:p>
          <a:p>
            <a:pPr lvl="0"/>
            <a:r>
              <a:rPr lang="en-US" dirty="0"/>
              <a:t>Baking soda and vinegar experiment</a:t>
            </a:r>
          </a:p>
          <a:p>
            <a:pPr lvl="0"/>
            <a:r>
              <a:rPr lang="en-US" dirty="0"/>
              <a:t>Carbon Sugar Snake or Elephant toothpaste experiment</a:t>
            </a:r>
          </a:p>
          <a:p>
            <a:endParaRPr lang="en-US" dirty="0"/>
          </a:p>
        </p:txBody>
      </p:sp>
    </p:spTree>
    <p:extLst>
      <p:ext uri="{BB962C8B-B14F-4D97-AF65-F5344CB8AC3E}">
        <p14:creationId xmlns:p14="http://schemas.microsoft.com/office/powerpoint/2010/main" val="282051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1D5B5-C145-162E-284F-F8DEC7D75EB0}"/>
              </a:ext>
            </a:extLst>
          </p:cNvPr>
          <p:cNvSpPr>
            <a:spLocks noGrp="1"/>
          </p:cNvSpPr>
          <p:nvPr>
            <p:ph type="title"/>
          </p:nvPr>
        </p:nvSpPr>
        <p:spPr/>
        <p:txBody>
          <a:bodyPr>
            <a:normAutofit fontScale="90000"/>
          </a:bodyPr>
          <a:lstStyle/>
          <a:p>
            <a:r>
              <a:rPr lang="en-US" sz="6700" i="1" dirty="0"/>
              <a:t>Objectives</a:t>
            </a:r>
            <a:r>
              <a:rPr lang="en-US" sz="6700" dirty="0"/>
              <a:t>:</a:t>
            </a:r>
            <a:br>
              <a:rPr lang="en-US" dirty="0"/>
            </a:br>
            <a:endParaRPr lang="en-US" dirty="0"/>
          </a:p>
        </p:txBody>
      </p:sp>
      <p:sp>
        <p:nvSpPr>
          <p:cNvPr id="3" name="Content Placeholder 2">
            <a:extLst>
              <a:ext uri="{FF2B5EF4-FFF2-40B4-BE49-F238E27FC236}">
                <a16:creationId xmlns:a16="http://schemas.microsoft.com/office/drawing/2014/main" id="{F1A9A604-B704-5AF6-AB8E-786647020A6C}"/>
              </a:ext>
            </a:extLst>
          </p:cNvPr>
          <p:cNvSpPr>
            <a:spLocks noGrp="1"/>
          </p:cNvSpPr>
          <p:nvPr>
            <p:ph idx="1"/>
          </p:nvPr>
        </p:nvSpPr>
        <p:spPr/>
        <p:txBody>
          <a:bodyPr>
            <a:normAutofit fontScale="92500"/>
          </a:bodyPr>
          <a:lstStyle/>
          <a:p>
            <a:pPr lvl="0"/>
            <a:r>
              <a:rPr lang="en-US" b="1" dirty="0"/>
              <a:t>Introduction to HSTA: </a:t>
            </a:r>
            <a:r>
              <a:rPr lang="en-US" dirty="0"/>
              <a:t>Understand the purpose, structure, and goals of the Health Science and Technology Academy (HSTA).</a:t>
            </a:r>
          </a:p>
          <a:p>
            <a:pPr lvl="1"/>
            <a:r>
              <a:rPr lang="en-US" b="1" dirty="0"/>
              <a:t>Deliver the PowerPoint Presentation.</a:t>
            </a:r>
            <a:endParaRPr lang="en-US" dirty="0"/>
          </a:p>
          <a:p>
            <a:pPr lvl="0"/>
            <a:r>
              <a:rPr lang="en-US" b="1" dirty="0"/>
              <a:t>Complete Lab Safety Training: </a:t>
            </a:r>
            <a:r>
              <a:rPr lang="en-US" dirty="0"/>
              <a:t>Acquire the necessary knowledge and skills to ensure safety and compliance in the laboratory environment.</a:t>
            </a:r>
          </a:p>
          <a:p>
            <a:pPr lvl="1"/>
            <a:r>
              <a:rPr lang="en-US" b="1" dirty="0"/>
              <a:t>Deliver a PowerPoint Presentation.</a:t>
            </a:r>
            <a:endParaRPr lang="en-US" dirty="0"/>
          </a:p>
          <a:p>
            <a:pPr lvl="1"/>
            <a:r>
              <a:rPr lang="en-US" b="1" dirty="0"/>
              <a:t>Watch a lab safety video.</a:t>
            </a:r>
            <a:endParaRPr lang="en-US" dirty="0"/>
          </a:p>
          <a:p>
            <a:pPr lvl="1"/>
            <a:r>
              <a:rPr lang="en-US" b="1" dirty="0"/>
              <a:t>Complete lab safety contract. </a:t>
            </a:r>
            <a:r>
              <a:rPr lang="en-US" b="1" i="1" dirty="0"/>
              <a:t>This contract will be emailed to students individually through REDCap.</a:t>
            </a:r>
            <a:endParaRPr lang="en-US" dirty="0"/>
          </a:p>
          <a:p>
            <a:pPr lvl="0"/>
            <a:r>
              <a:rPr lang="en-US" b="1" dirty="0"/>
              <a:t>Complete First Hands-on Activity (HOA):</a:t>
            </a:r>
            <a:r>
              <a:rPr lang="en-US" dirty="0"/>
              <a:t> Successfully engage in and complete the initial hands-on activity to apply lab safety knowledge.</a:t>
            </a:r>
          </a:p>
          <a:p>
            <a:endParaRPr lang="en-US" dirty="0"/>
          </a:p>
        </p:txBody>
      </p:sp>
    </p:spTree>
    <p:extLst>
      <p:ext uri="{BB962C8B-B14F-4D97-AF65-F5344CB8AC3E}">
        <p14:creationId xmlns:p14="http://schemas.microsoft.com/office/powerpoint/2010/main" val="1758724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12F63-4497-E3EC-E655-E6C10752AA2D}"/>
              </a:ext>
            </a:extLst>
          </p:cNvPr>
          <p:cNvSpPr>
            <a:spLocks noGrp="1"/>
          </p:cNvSpPr>
          <p:nvPr>
            <p:ph type="title"/>
          </p:nvPr>
        </p:nvSpPr>
        <p:spPr/>
        <p:txBody>
          <a:bodyPr/>
          <a:lstStyle/>
          <a:p>
            <a:r>
              <a:rPr lang="en-US" b="1" i="1" dirty="0"/>
              <a:t>Introduction to HSTA </a:t>
            </a:r>
            <a:br>
              <a:rPr lang="en-US" b="1" i="1" dirty="0"/>
            </a:br>
            <a:endParaRPr lang="en-US" dirty="0"/>
          </a:p>
        </p:txBody>
      </p:sp>
      <p:sp>
        <p:nvSpPr>
          <p:cNvPr id="3" name="Content Placeholder 2">
            <a:extLst>
              <a:ext uri="{FF2B5EF4-FFF2-40B4-BE49-F238E27FC236}">
                <a16:creationId xmlns:a16="http://schemas.microsoft.com/office/drawing/2014/main" id="{A0866B36-7404-1504-5C66-0B6F8C249869}"/>
              </a:ext>
            </a:extLst>
          </p:cNvPr>
          <p:cNvSpPr>
            <a:spLocks noGrp="1"/>
          </p:cNvSpPr>
          <p:nvPr>
            <p:ph idx="1"/>
          </p:nvPr>
        </p:nvSpPr>
        <p:spPr>
          <a:xfrm>
            <a:off x="838200" y="1825625"/>
            <a:ext cx="10515600" cy="4667250"/>
          </a:xfrm>
        </p:spPr>
        <p:txBody>
          <a:bodyPr>
            <a:normAutofit fontScale="92500" lnSpcReduction="10000"/>
          </a:bodyPr>
          <a:lstStyle/>
          <a:p>
            <a:r>
              <a:rPr lang="en-US" dirty="0"/>
              <a:t>Welcome to the start of a new HSTA year! We are excited to begin another successful year of in-person club meetings. We know you are most successful when you’re consistently engaged and participating, so we have worked hard to make that happen.  </a:t>
            </a:r>
          </a:p>
          <a:p>
            <a:r>
              <a:rPr lang="en-US" dirty="0"/>
              <a:t>Let’s remember, first and foremost, HSTA is here to help you prepare for college and earn undergraduate, graduate, and professional tuition waivers, but you must do your part. Failure to meet minimum program requirements will result in dismissal from the program and forfeiture of the HSTA tuition waivers. A college tuition waiver is not a scholarship, and money is not given or transferred to colleges. A college tuition waiver means that tuition is waived or not charged to your account.</a:t>
            </a:r>
          </a:p>
          <a:p>
            <a:r>
              <a:rPr lang="en-US" dirty="0"/>
              <a:t>HSTA is an after-school and summer program. Read more about the HSTA program below.</a:t>
            </a:r>
          </a:p>
          <a:p>
            <a:pPr marL="0" indent="0">
              <a:buNone/>
            </a:pPr>
            <a:endParaRPr lang="en-US" dirty="0"/>
          </a:p>
        </p:txBody>
      </p:sp>
    </p:spTree>
    <p:extLst>
      <p:ext uri="{BB962C8B-B14F-4D97-AF65-F5344CB8AC3E}">
        <p14:creationId xmlns:p14="http://schemas.microsoft.com/office/powerpoint/2010/main" val="968578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41C08-4602-7125-DBEF-0573F6EA534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54E3BB3-D288-BB16-E37A-6CADB4E17805}"/>
              </a:ext>
            </a:extLst>
          </p:cNvPr>
          <p:cNvSpPr>
            <a:spLocks noGrp="1"/>
          </p:cNvSpPr>
          <p:nvPr>
            <p:ph idx="1"/>
          </p:nvPr>
        </p:nvSpPr>
        <p:spPr/>
        <p:txBody>
          <a:bodyPr>
            <a:normAutofit fontScale="77500" lnSpcReduction="20000"/>
          </a:bodyPr>
          <a:lstStyle/>
          <a:p>
            <a:r>
              <a:rPr lang="en-US" b="1" i="1" dirty="0"/>
              <a:t>Attendance – </a:t>
            </a:r>
            <a:r>
              <a:rPr lang="en-US" dirty="0"/>
              <a:t>You will earn attendance credit by attending club meetings in person and completing activities, along with a community-based research project. Your HSTA teacher will discuss how meetings will be conducted during your first HSTA meeting. Per policy, you need to attend at least 70% of your total club meeting time per semester. Note that club meetings are set up to prepare you to complete your annual community-based research project. Each meeting is a lesson, and you build on that knowledge as you work through your research project. HSTA meetings will be in person and your HSTA teacher will give you a schedule. Work with your HSTA teacher and Field Site Coordinator if you miss a meeting. This would be a good time to talk about the club schedule.</a:t>
            </a:r>
          </a:p>
          <a:p>
            <a:pPr marL="0" indent="0">
              <a:buNone/>
            </a:pPr>
            <a:endParaRPr lang="en-US" dirty="0"/>
          </a:p>
          <a:p>
            <a:r>
              <a:rPr lang="en-US" dirty="0"/>
              <a:t>We know a lot of you have jobs.  If you work, talk to your employer to arrange your schedule so you are available for meetings. If your job/supervisor is not understanding of your participation in the HSTA program, ask your Field Site Coordinator or teacher to help you explain the importance of HSTA.</a:t>
            </a:r>
          </a:p>
          <a:p>
            <a:pPr marL="0" indent="0">
              <a:buNone/>
            </a:pPr>
            <a:endParaRPr lang="en-US" dirty="0"/>
          </a:p>
        </p:txBody>
      </p:sp>
    </p:spTree>
    <p:extLst>
      <p:ext uri="{BB962C8B-B14F-4D97-AF65-F5344CB8AC3E}">
        <p14:creationId xmlns:p14="http://schemas.microsoft.com/office/powerpoint/2010/main" val="3397340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F1BAF-60DD-9123-6A4C-8EA7F27BA7F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6EE1D7C-53FC-26EE-5FB1-A2C6908FD937}"/>
              </a:ext>
            </a:extLst>
          </p:cNvPr>
          <p:cNvSpPr>
            <a:spLocks noGrp="1"/>
          </p:cNvSpPr>
          <p:nvPr>
            <p:ph idx="1"/>
          </p:nvPr>
        </p:nvSpPr>
        <p:spPr/>
        <p:txBody>
          <a:bodyPr>
            <a:normAutofit fontScale="85000" lnSpcReduction="20000"/>
          </a:bodyPr>
          <a:lstStyle/>
          <a:p>
            <a:r>
              <a:rPr lang="en-US" dirty="0"/>
              <a:t>Sports are important, but so is HSTA. Talk to your coach about the importance of your HSTA meetings. Your coaches and teachers can work out a compromise if you bring the conflict to their attention. All (</a:t>
            </a:r>
            <a:r>
              <a:rPr lang="en-US" b="1" dirty="0"/>
              <a:t>100%)</a:t>
            </a:r>
            <a:r>
              <a:rPr lang="en-US" dirty="0"/>
              <a:t> students that successfully complete HSTA receive tuition waivers to college, while fewer than </a:t>
            </a:r>
            <a:r>
              <a:rPr lang="en-US" b="1" dirty="0"/>
              <a:t>2%</a:t>
            </a:r>
            <a:r>
              <a:rPr lang="en-US" dirty="0"/>
              <a:t> of high school student athletes are offered athletic scholarships, most of which are not full rides. HSTA attendance is money in the bank.</a:t>
            </a:r>
          </a:p>
          <a:p>
            <a:endParaRPr lang="en-US" dirty="0"/>
          </a:p>
          <a:p>
            <a:r>
              <a:rPr lang="en-US" b="1" i="1" dirty="0"/>
              <a:t>Community Service – </a:t>
            </a:r>
            <a:r>
              <a:rPr lang="en-US" dirty="0"/>
              <a:t>You need to complete and report 75 community service hours by December 1st of your senior year. Check with your HSTA teacher and Field Site Coordinator to see if an opportunity counts towards community service. Keep track of the community service hours you complete. Make sure to turn your community service sheets into your Field Site Coordinator. You need to keep a copy of your hours in your notebook or email. Remember you need 75 hours to graduate from the HSTA Program.</a:t>
            </a:r>
          </a:p>
          <a:p>
            <a:endParaRPr lang="en-US" dirty="0"/>
          </a:p>
        </p:txBody>
      </p:sp>
    </p:spTree>
    <p:extLst>
      <p:ext uri="{BB962C8B-B14F-4D97-AF65-F5344CB8AC3E}">
        <p14:creationId xmlns:p14="http://schemas.microsoft.com/office/powerpoint/2010/main" val="2345230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10624-C128-6FFF-4B38-0E0B639F7E0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18BF70C-AB0C-55A5-C58A-2389C6D0FFB6}"/>
              </a:ext>
            </a:extLst>
          </p:cNvPr>
          <p:cNvSpPr>
            <a:spLocks noGrp="1"/>
          </p:cNvSpPr>
          <p:nvPr>
            <p:ph idx="1"/>
          </p:nvPr>
        </p:nvSpPr>
        <p:spPr/>
        <p:txBody>
          <a:bodyPr>
            <a:normAutofit fontScale="85000" lnSpcReduction="20000"/>
          </a:bodyPr>
          <a:lstStyle/>
          <a:p>
            <a:r>
              <a:rPr lang="en-US" b="1" i="1" dirty="0"/>
              <a:t>HSTA Community Research Project – </a:t>
            </a:r>
            <a:r>
              <a:rPr lang="en-US" dirty="0"/>
              <a:t>As a HSTA student, you are required to conduct a community research project that sets out to improve the wellbeing of your community. You will complete four projects over the course of your HSTA career. You may work in a group of three or less (check with your Field Site Coordinator to see if this is different for your region). Your HSTA teacher, peers, Field Site Coordinator, and Community Research Associate (CRA) will assist you in completing the project.  </a:t>
            </a:r>
          </a:p>
          <a:p>
            <a:pPr marL="0" indent="0" fontAlgn="base">
              <a:buNone/>
            </a:pPr>
            <a:endParaRPr lang="en-US" dirty="0"/>
          </a:p>
          <a:p>
            <a:r>
              <a:rPr lang="en-US" b="1" i="1" dirty="0"/>
              <a:t>Attendance at Symposium – </a:t>
            </a:r>
            <a:r>
              <a:rPr lang="en-US" dirty="0"/>
              <a:t>This is a mandatory event. You will come together with HSTA peers and share your final research presentation. Presentations will be judged by community members, teachers, and STEM+M or other healthcare experts. The location, date, and time will be released later this year by your Field Site Coordinator.</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2363564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E7F1D-CDBE-779E-D4F4-50E15F37F3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1E54333-DA50-170C-5DDB-22188240661F}"/>
              </a:ext>
            </a:extLst>
          </p:cNvPr>
          <p:cNvSpPr>
            <a:spLocks noGrp="1"/>
          </p:cNvSpPr>
          <p:nvPr>
            <p:ph idx="1"/>
          </p:nvPr>
        </p:nvSpPr>
        <p:spPr/>
        <p:txBody>
          <a:bodyPr>
            <a:normAutofit lnSpcReduction="10000"/>
          </a:bodyPr>
          <a:lstStyle/>
          <a:p>
            <a:r>
              <a:rPr lang="en-US" b="1" i="1" dirty="0"/>
              <a:t>Academics – </a:t>
            </a:r>
            <a:r>
              <a:rPr lang="en-US" dirty="0"/>
              <a:t>You must maintain GPA standards per semester as set by your Local Governing Board (LGB). A 3.0 GPA per semester is required after your freshman year. You can do this.  Stay on top of your assignments. If you fall behind, ask for help. Talk to your teacher. Find a study group. Your HSTA teacher and peers will help you.  </a:t>
            </a:r>
          </a:p>
          <a:p>
            <a:pPr marL="0" indent="0">
              <a:buNone/>
            </a:pPr>
            <a:endParaRPr lang="en-US" dirty="0"/>
          </a:p>
          <a:p>
            <a:r>
              <a:rPr lang="en-US" b="1" i="1" dirty="0"/>
              <a:t>Family – </a:t>
            </a:r>
            <a:r>
              <a:rPr lang="en-US" dirty="0"/>
              <a:t>Your family is a support for you. They want you to be successful.  Sometimes, families are under duress and fall upon difficult times.  We understand. We’ve all been there. Your HSTA family is here to help.   </a:t>
            </a:r>
          </a:p>
          <a:p>
            <a:pPr marL="0" indent="0">
              <a:buNone/>
            </a:pPr>
            <a:endParaRPr lang="en-US" dirty="0"/>
          </a:p>
        </p:txBody>
      </p:sp>
    </p:spTree>
    <p:extLst>
      <p:ext uri="{BB962C8B-B14F-4D97-AF65-F5344CB8AC3E}">
        <p14:creationId xmlns:p14="http://schemas.microsoft.com/office/powerpoint/2010/main" val="2259538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DCFB6-4974-5644-8951-4427F181DCA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877E35C-686F-4209-33CB-586AE4550686}"/>
              </a:ext>
            </a:extLst>
          </p:cNvPr>
          <p:cNvSpPr>
            <a:spLocks noGrp="1"/>
          </p:cNvSpPr>
          <p:nvPr>
            <p:ph idx="1"/>
          </p:nvPr>
        </p:nvSpPr>
        <p:spPr/>
        <p:txBody>
          <a:bodyPr>
            <a:normAutofit fontScale="77500" lnSpcReduction="20000"/>
          </a:bodyPr>
          <a:lstStyle/>
          <a:p>
            <a:r>
              <a:rPr lang="en-US" b="1" i="1" dirty="0"/>
              <a:t>Summer Camp –</a:t>
            </a:r>
            <a:r>
              <a:rPr lang="en-US" dirty="0"/>
              <a:t> HSTA offers a total of four summer camps. The first one is the summer before your 9</a:t>
            </a:r>
            <a:r>
              <a:rPr lang="en-US" baseline="30000" dirty="0"/>
              <a:t>th</a:t>
            </a:r>
            <a:r>
              <a:rPr lang="en-US" dirty="0"/>
              <a:t> grade year in high school. You are required to attend at least two HSTA summer camps before the start of your senior year.</a:t>
            </a:r>
          </a:p>
          <a:p>
            <a:pPr marL="0" indent="0">
              <a:buNone/>
            </a:pPr>
            <a:r>
              <a:rPr lang="en-US" dirty="0"/>
              <a:t>  </a:t>
            </a:r>
          </a:p>
          <a:p>
            <a:r>
              <a:rPr lang="en-US" b="1" i="1" u="sng" dirty="0"/>
              <a:t>Student and Parent Handbook</a:t>
            </a:r>
            <a:endParaRPr lang="en-US" b="1" i="1" dirty="0"/>
          </a:p>
          <a:p>
            <a:r>
              <a:rPr lang="en-US" dirty="0"/>
              <a:t>The following link is the Student and Parent Handbook for HSTA students. It is important to make sure students and parents know where to access the handbook. </a:t>
            </a:r>
            <a:r>
              <a:rPr lang="en-US" u="sng" dirty="0">
                <a:hlinkClick r:id="rId2"/>
              </a:rPr>
              <a:t>https://health.wvu.edu/hsta/resources/students/</a:t>
            </a:r>
            <a:r>
              <a:rPr lang="en-US" dirty="0"/>
              <a:t> </a:t>
            </a:r>
          </a:p>
          <a:p>
            <a:pPr marL="0" indent="0">
              <a:buNone/>
            </a:pPr>
            <a:endParaRPr lang="en-US" dirty="0"/>
          </a:p>
          <a:p>
            <a:r>
              <a:rPr lang="en-US" b="1" i="1" u="sng" dirty="0"/>
              <a:t>Student Waiver Quick Guide</a:t>
            </a:r>
            <a:endParaRPr lang="en-US" b="1" i="1" dirty="0"/>
          </a:p>
          <a:p>
            <a:r>
              <a:rPr lang="en-US" dirty="0"/>
              <a:t>The following link is the Student Waiver Quick Guide for HSTA students. </a:t>
            </a:r>
            <a:r>
              <a:rPr lang="en-US" u="sng" dirty="0">
                <a:hlinkClick r:id="rId2"/>
              </a:rPr>
              <a:t>https://health.wvu.edu/hsta/resources/students/</a:t>
            </a:r>
            <a:endParaRPr lang="en-US" dirty="0"/>
          </a:p>
          <a:p>
            <a:r>
              <a:rPr lang="en-US" dirty="0"/>
              <a:t>It is important to make sure students and parents know where to access the quick guide.</a:t>
            </a:r>
          </a:p>
          <a:p>
            <a:endParaRPr lang="en-US" dirty="0"/>
          </a:p>
        </p:txBody>
      </p:sp>
    </p:spTree>
    <p:extLst>
      <p:ext uri="{BB962C8B-B14F-4D97-AF65-F5344CB8AC3E}">
        <p14:creationId xmlns:p14="http://schemas.microsoft.com/office/powerpoint/2010/main" val="2813851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4A515-590F-0E75-88BB-F61B155B5F65}"/>
              </a:ext>
            </a:extLst>
          </p:cNvPr>
          <p:cNvSpPr>
            <a:spLocks noGrp="1"/>
          </p:cNvSpPr>
          <p:nvPr>
            <p:ph type="title"/>
          </p:nvPr>
        </p:nvSpPr>
        <p:spPr/>
        <p:txBody>
          <a:bodyPr>
            <a:noAutofit/>
          </a:bodyPr>
          <a:lstStyle/>
          <a:p>
            <a:r>
              <a:rPr lang="en-US" sz="2000" b="1" i="1" dirty="0"/>
              <a:t>Student Contract</a:t>
            </a:r>
            <a:br>
              <a:rPr lang="en-US" sz="2000" b="1" i="1" dirty="0"/>
            </a:br>
            <a:r>
              <a:rPr lang="en-US" sz="2000" dirty="0"/>
              <a:t>Students sign an electronic student contract with their parents/guardians when they are first selected into HSTA. It is important to have students read over the contract every year to remind them of the requirements to complete HSTA and earn HSTA College Waivers.</a:t>
            </a:r>
            <a:br>
              <a:rPr lang="en-US" sz="2000" dirty="0"/>
            </a:br>
            <a:endParaRPr lang="en-US" sz="2000" dirty="0"/>
          </a:p>
        </p:txBody>
      </p:sp>
      <p:sp>
        <p:nvSpPr>
          <p:cNvPr id="3" name="Content Placeholder 2">
            <a:extLst>
              <a:ext uri="{FF2B5EF4-FFF2-40B4-BE49-F238E27FC236}">
                <a16:creationId xmlns:a16="http://schemas.microsoft.com/office/drawing/2014/main" id="{88354CE9-EB1F-5C3D-4CA6-20B59F4F8005}"/>
              </a:ext>
            </a:extLst>
          </p:cNvPr>
          <p:cNvSpPr>
            <a:spLocks noGrp="1"/>
          </p:cNvSpPr>
          <p:nvPr>
            <p:ph idx="1"/>
          </p:nvPr>
        </p:nvSpPr>
        <p:spPr/>
        <p:txBody>
          <a:bodyPr>
            <a:normAutofit fontScale="40000" lnSpcReduction="20000"/>
          </a:bodyPr>
          <a:lstStyle/>
          <a:p>
            <a:pPr lvl="0"/>
            <a:r>
              <a:rPr lang="en-US" dirty="0"/>
              <a:t>I am a United States citizen, a West Virginia resident, and I attend an approved high school in an approved county served by the HSTA program. </a:t>
            </a:r>
          </a:p>
          <a:p>
            <a:pPr lvl="0"/>
            <a:r>
              <a:rPr lang="en-US" dirty="0"/>
              <a:t>I will meet or exceed the semester GPA (Grade Point Average) as stated in Section 5 of the HSTA Policy and Procedures Manual: [9th grade – 2.5 both semesters, and 10th to 12th grade – 3.0 both semesters]. </a:t>
            </a:r>
          </a:p>
          <a:p>
            <a:pPr lvl="0"/>
            <a:r>
              <a:rPr lang="en-US" dirty="0"/>
              <a:t>I agree to attend 70% of all HSTA meeting time offered per semester and attend all HSTA activities or make special arrangements with the HSTA teacher and HSTA Local Governing Board (LGB). </a:t>
            </a:r>
          </a:p>
          <a:p>
            <a:pPr lvl="0"/>
            <a:r>
              <a:rPr lang="en-US" dirty="0"/>
              <a:t>I agree to follow my school’s ‘Acceptable Computer/Internet Use’ policy, all HSTA rules and behavioral and safety guidelines, and recommendations from the HSTA teacher and Field Site Coordinator for all HSTA activities. </a:t>
            </a:r>
          </a:p>
          <a:p>
            <a:pPr lvl="0"/>
            <a:r>
              <a:rPr lang="en-US" dirty="0"/>
              <a:t>I agree to complete a yearly science project and present the project at the state Science Symposium. I understand that to remain in the HSTA program, my symposium project presentation must receive a passing score designated by HSTA. I understand that I must complete all aspects of my science project by the given deadlines. </a:t>
            </a:r>
          </a:p>
          <a:p>
            <a:pPr lvl="0"/>
            <a:r>
              <a:rPr lang="en-US" dirty="0"/>
              <a:t>I agree to attend at least 2 HSTA Summer Institute camps before my senior year. </a:t>
            </a:r>
          </a:p>
          <a:p>
            <a:pPr lvl="0"/>
            <a:r>
              <a:rPr lang="en-US" dirty="0"/>
              <a:t>I agree to complete at least 75 documented hours of community service prior to filling out the HSTA waiver application my senior year. I understand that the amount of the HSTA waiver granted by a WV college or university will vary, subject to the policies established by each individual WV college or university. </a:t>
            </a:r>
          </a:p>
          <a:p>
            <a:pPr lvl="0"/>
            <a:r>
              <a:rPr lang="en-US" dirty="0"/>
              <a:t>If I am suspended or expelled from school for any reason, I understand that I will be suspended or expelled from HSTA. I will immediately contact my HSTA teacher and the Field Site Coordinator as soon as I am suspended or expelled. </a:t>
            </a:r>
          </a:p>
          <a:p>
            <a:pPr lvl="0"/>
            <a:r>
              <a:rPr lang="en-US" dirty="0"/>
              <a:t>I understand that I will be placed on probation for only one semester during my entire participation in the HSTA program for not meeting academic, attendance, or behavioral requirements. If I fail to comply with these requirements and/or have any major discipline problems, the LGB can terminate my HSTA Club membership, which would result in forfeiture of my eligibility for the HSTA waiver. </a:t>
            </a:r>
          </a:p>
          <a:p>
            <a:pPr lvl="0"/>
            <a:r>
              <a:rPr lang="en-US" dirty="0"/>
              <a:t>I agree that if my HSTA membership is terminated, I have ten working days after receipt of written notification from the LGB to make an appeal for reinstatement to the program. In my written appeal, I must state the reasons I contend the termination decision violates my rights under this agreement. </a:t>
            </a:r>
          </a:p>
          <a:p>
            <a:pPr lvl="0"/>
            <a:r>
              <a:rPr lang="en-US" dirty="0"/>
              <a:t>I agree that within ten working days of receipt of the denial of appeal by the LGB, I have the right to make a written appeal to the HSTA Joint Governing Board (JGB). </a:t>
            </a:r>
          </a:p>
          <a:p>
            <a:pPr lvl="0"/>
            <a:r>
              <a:rPr lang="en-US" dirty="0"/>
              <a:t>In the event the HSTA Program in my region is discontinued due to the lack of funding or factors beyond the control of HSTA, this contract may be terminated. </a:t>
            </a:r>
          </a:p>
          <a:p>
            <a:pPr lvl="0"/>
            <a:r>
              <a:rPr lang="en-US" dirty="0"/>
              <a:t>I give HSTA permission to include my GPA and test scores for program evaluation purposes. My name and other personal information will not be included with this evaluation data.</a:t>
            </a:r>
          </a:p>
          <a:p>
            <a:pPr marL="0" indent="0">
              <a:buNone/>
            </a:pPr>
            <a:endParaRPr lang="en-US" dirty="0"/>
          </a:p>
        </p:txBody>
      </p:sp>
    </p:spTree>
    <p:extLst>
      <p:ext uri="{BB962C8B-B14F-4D97-AF65-F5344CB8AC3E}">
        <p14:creationId xmlns:p14="http://schemas.microsoft.com/office/powerpoint/2010/main" val="32765745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TotalTime>
  <Words>2239</Words>
  <Application>Microsoft Office PowerPoint</Application>
  <PresentationFormat>Widescreen</PresentationFormat>
  <Paragraphs>73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Aptos</vt:lpstr>
      <vt:lpstr>Aptos Display</vt:lpstr>
      <vt:lpstr>Arial</vt:lpstr>
      <vt:lpstr>Office Theme</vt:lpstr>
      <vt:lpstr>Lesson 1: Introduction to HSTA and Lab Safety   Summary: Welcome students to a new year of HSTA. Students will be introduced/re-introduced to HSTA rules and regulations. Students will complete lab safety training as well as their lab safety contract and first hands-on activity. </vt:lpstr>
      <vt:lpstr>Objectives: </vt:lpstr>
      <vt:lpstr>Introduction to HSTA  </vt:lpstr>
      <vt:lpstr>PowerPoint Presentation</vt:lpstr>
      <vt:lpstr>PowerPoint Presentation</vt:lpstr>
      <vt:lpstr>PowerPoint Presentation</vt:lpstr>
      <vt:lpstr>PowerPoint Presentation</vt:lpstr>
      <vt:lpstr>PowerPoint Presentation</vt:lpstr>
      <vt:lpstr>Student Contract Students sign an electronic student contract with their parents/guardians when they are first selected into HSTA. It is important to have students read over the contract every year to remind them of the requirements to complete HSTA and earn HSTA College Waivers. </vt:lpstr>
      <vt:lpstr>Safety Contract    As part of the HSTA club experience, HSTA students engage in hands-on activities and/or conduct research experiments. Before diving into these activities and projects, all HSTA students must first familiarize themselves with lab safety protocols and complete the lab safety contract.  </vt:lpstr>
      <vt:lpstr>HOA #1 STEM: Lab Safety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Introduction to HSTA and Lab Safety   Summary: Welcome students to a new year of HSTA. Students will be introduced/re-introduced to HSTA rules and regulations. Students will complete lab safety training as well as their lab safety contract and first hands-on activity. </dc:title>
  <dc:creator>Kuhn, Summer</dc:creator>
  <cp:lastModifiedBy>Cottrell, Mary</cp:lastModifiedBy>
  <cp:revision>1</cp:revision>
  <dcterms:created xsi:type="dcterms:W3CDTF">2025-08-19T18:53:06Z</dcterms:created>
  <dcterms:modified xsi:type="dcterms:W3CDTF">2025-08-22T17:13:51Z</dcterms:modified>
</cp:coreProperties>
</file>