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notesMasterIdLst>
    <p:notesMasterId r:id="rId13"/>
  </p:notesMasterIdLst>
  <p:sldIdLst>
    <p:sldId id="265" r:id="rId2"/>
    <p:sldId id="264" r:id="rId3"/>
    <p:sldId id="257" r:id="rId4"/>
    <p:sldId id="260" r:id="rId5"/>
    <p:sldId id="258" r:id="rId6"/>
    <p:sldId id="268" r:id="rId7"/>
    <p:sldId id="261" r:id="rId8"/>
    <p:sldId id="266" r:id="rId9"/>
    <p:sldId id="259" r:id="rId10"/>
    <p:sldId id="263" r:id="rId11"/>
    <p:sldId id="267" r:id="rId12"/>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CF6B2499-26EA-51DE-DD72-E9F0B96B4574}" name="Wilmoth, Jessica" initials="WJ" userId="S::jwilmot1@hsc.wvu.edu::27442010-cd6a-46ae-a405-1add817e006a"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AAA00"/>
    <a:srgbClr val="002855"/>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875933A-6E43-ABAD-D6A7-5D1735C48FD1}" v="102" dt="2023-08-16T20:00:23.062"/>
    <p1510:client id="{D4A542C4-E989-311B-7D73-1A7A8D955B32}" v="91" dt="2023-08-17T12:48:18.774"/>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7179"/>
    <p:restoredTop sz="94694"/>
  </p:normalViewPr>
  <p:slideViewPr>
    <p:cSldViewPr snapToGrid="0">
      <p:cViewPr varScale="1">
        <p:scale>
          <a:sx n="117" d="100"/>
          <a:sy n="117" d="100"/>
        </p:scale>
        <p:origin x="1344" y="1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notesMaster" Target="notesMasters/notesMaster1.xml"/><Relationship Id="rId18" Type="http://schemas.microsoft.com/office/2016/11/relationships/changesInfo" Target="changesInfos/changesInfo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20" Type="http://schemas.microsoft.com/office/2018/10/relationships/authors" Targe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19" Type="http://schemas.microsoft.com/office/2015/10/relationships/revisionInfo" Target="revisionInfo.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Scatterday, Tara" userId="S::tdscatterday@hsc.wvu.edu::ce6c5616-0abf-46ea-aa15-c5bd6034a275" providerId="AD" clId="Web-{C875933A-6E43-ABAD-D6A7-5D1735C48FD1}"/>
    <pc:docChg chg="modSld">
      <pc:chgData name="Scatterday, Tara" userId="S::tdscatterday@hsc.wvu.edu::ce6c5616-0abf-46ea-aa15-c5bd6034a275" providerId="AD" clId="Web-{C875933A-6E43-ABAD-D6A7-5D1735C48FD1}" dt="2023-08-16T20:00:21.343" v="62" actId="20577"/>
      <pc:docMkLst>
        <pc:docMk/>
      </pc:docMkLst>
      <pc:sldChg chg="modSp">
        <pc:chgData name="Scatterday, Tara" userId="S::tdscatterday@hsc.wvu.edu::ce6c5616-0abf-46ea-aa15-c5bd6034a275" providerId="AD" clId="Web-{C875933A-6E43-ABAD-D6A7-5D1735C48FD1}" dt="2023-08-16T19:58:34.872" v="58" actId="20577"/>
        <pc:sldMkLst>
          <pc:docMk/>
          <pc:sldMk cId="3113881545" sldId="258"/>
        </pc:sldMkLst>
        <pc:spChg chg="mod">
          <ac:chgData name="Scatterday, Tara" userId="S::tdscatterday@hsc.wvu.edu::ce6c5616-0abf-46ea-aa15-c5bd6034a275" providerId="AD" clId="Web-{C875933A-6E43-ABAD-D6A7-5D1735C48FD1}" dt="2023-08-16T19:58:34.872" v="58" actId="20577"/>
          <ac:spMkLst>
            <pc:docMk/>
            <pc:sldMk cId="3113881545" sldId="258"/>
            <ac:spMk id="18" creationId="{9B922A61-01E3-5213-61E5-EEAD6568C0F7}"/>
          </ac:spMkLst>
        </pc:spChg>
      </pc:sldChg>
      <pc:sldChg chg="modSp">
        <pc:chgData name="Scatterday, Tara" userId="S::tdscatterday@hsc.wvu.edu::ce6c5616-0abf-46ea-aa15-c5bd6034a275" providerId="AD" clId="Web-{C875933A-6E43-ABAD-D6A7-5D1735C48FD1}" dt="2023-08-16T20:00:21.343" v="62" actId="20577"/>
        <pc:sldMkLst>
          <pc:docMk/>
          <pc:sldMk cId="1420926331" sldId="261"/>
        </pc:sldMkLst>
        <pc:spChg chg="mod">
          <ac:chgData name="Scatterday, Tara" userId="S::tdscatterday@hsc.wvu.edu::ce6c5616-0abf-46ea-aa15-c5bd6034a275" providerId="AD" clId="Web-{C875933A-6E43-ABAD-D6A7-5D1735C48FD1}" dt="2023-08-16T20:00:21.343" v="62" actId="20577"/>
          <ac:spMkLst>
            <pc:docMk/>
            <pc:sldMk cId="1420926331" sldId="261"/>
            <ac:spMk id="2" creationId="{0C6DE6D3-03DD-D116-7C2F-AE88A1C28022}"/>
          </ac:spMkLst>
        </pc:spChg>
      </pc:sldChg>
      <pc:sldChg chg="modSp">
        <pc:chgData name="Scatterday, Tara" userId="S::tdscatterday@hsc.wvu.edu::ce6c5616-0abf-46ea-aa15-c5bd6034a275" providerId="AD" clId="Web-{C875933A-6E43-ABAD-D6A7-5D1735C48FD1}" dt="2023-08-16T19:56:28.993" v="49" actId="20577"/>
        <pc:sldMkLst>
          <pc:docMk/>
          <pc:sldMk cId="3858568167" sldId="264"/>
        </pc:sldMkLst>
        <pc:spChg chg="mod">
          <ac:chgData name="Scatterday, Tara" userId="S::tdscatterday@hsc.wvu.edu::ce6c5616-0abf-46ea-aa15-c5bd6034a275" providerId="AD" clId="Web-{C875933A-6E43-ABAD-D6A7-5D1735C48FD1}" dt="2023-08-16T19:56:28.993" v="49" actId="20577"/>
          <ac:spMkLst>
            <pc:docMk/>
            <pc:sldMk cId="3858568167" sldId="264"/>
            <ac:spMk id="4" creationId="{6B0B17BC-2A94-9C59-4F4F-8BD89E00EB7E}"/>
          </ac:spMkLst>
        </pc:spChg>
      </pc:sldChg>
      <pc:sldChg chg="modSp">
        <pc:chgData name="Scatterday, Tara" userId="S::tdscatterday@hsc.wvu.edu::ce6c5616-0abf-46ea-aa15-c5bd6034a275" providerId="AD" clId="Web-{C875933A-6E43-ABAD-D6A7-5D1735C48FD1}" dt="2023-08-16T19:48:54.637" v="28" actId="20577"/>
        <pc:sldMkLst>
          <pc:docMk/>
          <pc:sldMk cId="3830147237" sldId="265"/>
        </pc:sldMkLst>
        <pc:spChg chg="mod">
          <ac:chgData name="Scatterday, Tara" userId="S::tdscatterday@hsc.wvu.edu::ce6c5616-0abf-46ea-aa15-c5bd6034a275" providerId="AD" clId="Web-{C875933A-6E43-ABAD-D6A7-5D1735C48FD1}" dt="2023-08-16T19:48:54.637" v="28" actId="20577"/>
          <ac:spMkLst>
            <pc:docMk/>
            <pc:sldMk cId="3830147237" sldId="265"/>
            <ac:spMk id="3" creationId="{312D515A-41D9-C0E5-29BF-471B52151AA6}"/>
          </ac:spMkLst>
        </pc:spChg>
      </pc:sldChg>
      <pc:sldChg chg="modSp">
        <pc:chgData name="Scatterday, Tara" userId="S::tdscatterday@hsc.wvu.edu::ce6c5616-0abf-46ea-aa15-c5bd6034a275" providerId="AD" clId="Web-{C875933A-6E43-ABAD-D6A7-5D1735C48FD1}" dt="2023-08-16T19:59:57.827" v="60" actId="20577"/>
        <pc:sldMkLst>
          <pc:docMk/>
          <pc:sldMk cId="1908245328" sldId="268"/>
        </pc:sldMkLst>
        <pc:spChg chg="mod">
          <ac:chgData name="Scatterday, Tara" userId="S::tdscatterday@hsc.wvu.edu::ce6c5616-0abf-46ea-aa15-c5bd6034a275" providerId="AD" clId="Web-{C875933A-6E43-ABAD-D6A7-5D1735C48FD1}" dt="2023-08-16T19:59:57.827" v="60" actId="20577"/>
          <ac:spMkLst>
            <pc:docMk/>
            <pc:sldMk cId="1908245328" sldId="268"/>
            <ac:spMk id="7" creationId="{BF3F2C2E-11CF-7CC5-785A-CD90C1F7CCDC}"/>
          </ac:spMkLst>
        </pc:spChg>
      </pc:sldChg>
    </pc:docChg>
  </pc:docChgLst>
  <pc:docChgLst>
    <pc:chgData name="Scatterday, Tara" userId="S::tdscatterday@hsc.wvu.edu::ce6c5616-0abf-46ea-aa15-c5bd6034a275" providerId="AD" clId="Web-{D4A542C4-E989-311B-7D73-1A7A8D955B32}"/>
    <pc:docChg chg="modSld">
      <pc:chgData name="Scatterday, Tara" userId="S::tdscatterday@hsc.wvu.edu::ce6c5616-0abf-46ea-aa15-c5bd6034a275" providerId="AD" clId="Web-{D4A542C4-E989-311B-7D73-1A7A8D955B32}" dt="2023-08-17T12:48:18.774" v="48" actId="20577"/>
      <pc:docMkLst>
        <pc:docMk/>
      </pc:docMkLst>
      <pc:sldChg chg="modSp">
        <pc:chgData name="Scatterday, Tara" userId="S::tdscatterday@hsc.wvu.edu::ce6c5616-0abf-46ea-aa15-c5bd6034a275" providerId="AD" clId="Web-{D4A542C4-E989-311B-7D73-1A7A8D955B32}" dt="2023-08-17T12:48:18.774" v="48" actId="20577"/>
        <pc:sldMkLst>
          <pc:docMk/>
          <pc:sldMk cId="3858568167" sldId="264"/>
        </pc:sldMkLst>
        <pc:spChg chg="mod">
          <ac:chgData name="Scatterday, Tara" userId="S::tdscatterday@hsc.wvu.edu::ce6c5616-0abf-46ea-aa15-c5bd6034a275" providerId="AD" clId="Web-{D4A542C4-E989-311B-7D73-1A7A8D955B32}" dt="2023-08-17T12:48:18.774" v="48" actId="20577"/>
          <ac:spMkLst>
            <pc:docMk/>
            <pc:sldMk cId="3858568167" sldId="264"/>
            <ac:spMk id="4" creationId="{6B0B17BC-2A94-9C59-4F4F-8BD89E00EB7E}"/>
          </ac:spMkLst>
        </pc:spChg>
      </pc:sldChg>
      <pc:sldChg chg="modSp">
        <pc:chgData name="Scatterday, Tara" userId="S::tdscatterday@hsc.wvu.edu::ce6c5616-0abf-46ea-aa15-c5bd6034a275" providerId="AD" clId="Web-{D4A542C4-E989-311B-7D73-1A7A8D955B32}" dt="2023-08-17T12:47:23.037" v="27" actId="20577"/>
        <pc:sldMkLst>
          <pc:docMk/>
          <pc:sldMk cId="3830147237" sldId="265"/>
        </pc:sldMkLst>
        <pc:spChg chg="mod">
          <ac:chgData name="Scatterday, Tara" userId="S::tdscatterday@hsc.wvu.edu::ce6c5616-0abf-46ea-aa15-c5bd6034a275" providerId="AD" clId="Web-{D4A542C4-E989-311B-7D73-1A7A8D955B32}" dt="2023-08-17T12:47:23.037" v="27" actId="20577"/>
          <ac:spMkLst>
            <pc:docMk/>
            <pc:sldMk cId="3830147237" sldId="265"/>
            <ac:spMk id="3" creationId="{312D515A-41D9-C0E5-29BF-471B52151AA6}"/>
          </ac:spMkLst>
        </pc:spChg>
      </pc:sld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76CF934-7C46-BE47-8E90-AF8BE84E0B1A}" type="datetimeFigureOut">
              <a:rPr lang="en-US" smtClean="0"/>
              <a:t>8/17/23</a:t>
            </a:fld>
            <a:endParaRPr lang="en-US"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2144484-FF95-BD4F-B0F0-6D5E962D9807}" type="slidenum">
              <a:rPr lang="en-US" smtClean="0"/>
              <a:t>‹#›</a:t>
            </a:fld>
            <a:endParaRPr lang="en-US" dirty="0"/>
          </a:p>
        </p:txBody>
      </p:sp>
    </p:spTree>
    <p:extLst>
      <p:ext uri="{BB962C8B-B14F-4D97-AF65-F5344CB8AC3E}">
        <p14:creationId xmlns:p14="http://schemas.microsoft.com/office/powerpoint/2010/main" val="168370014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44484-FF95-BD4F-B0F0-6D5E962D9807}" type="slidenum">
              <a:rPr lang="en-US" smtClean="0"/>
              <a:t>5</a:t>
            </a:fld>
            <a:endParaRPr lang="en-US" dirty="0"/>
          </a:p>
        </p:txBody>
      </p:sp>
    </p:spTree>
    <p:extLst>
      <p:ext uri="{BB962C8B-B14F-4D97-AF65-F5344CB8AC3E}">
        <p14:creationId xmlns:p14="http://schemas.microsoft.com/office/powerpoint/2010/main" val="472439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44484-FF95-BD4F-B0F0-6D5E962D9807}" type="slidenum">
              <a:rPr lang="en-US" smtClean="0"/>
              <a:t>6</a:t>
            </a:fld>
            <a:endParaRPr lang="en-US" dirty="0"/>
          </a:p>
        </p:txBody>
      </p:sp>
    </p:spTree>
    <p:extLst>
      <p:ext uri="{BB962C8B-B14F-4D97-AF65-F5344CB8AC3E}">
        <p14:creationId xmlns:p14="http://schemas.microsoft.com/office/powerpoint/2010/main" val="17205413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44484-FF95-BD4F-B0F0-6D5E962D9807}" type="slidenum">
              <a:rPr lang="en-US" smtClean="0"/>
              <a:t>7</a:t>
            </a:fld>
            <a:endParaRPr lang="en-US" dirty="0"/>
          </a:p>
        </p:txBody>
      </p:sp>
    </p:spTree>
    <p:extLst>
      <p:ext uri="{BB962C8B-B14F-4D97-AF65-F5344CB8AC3E}">
        <p14:creationId xmlns:p14="http://schemas.microsoft.com/office/powerpoint/2010/main" val="194899233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Source: Fall 2022 Health Sciences leadership retreat</a:t>
            </a:r>
          </a:p>
        </p:txBody>
      </p:sp>
      <p:sp>
        <p:nvSpPr>
          <p:cNvPr id="4" name="Slide Number Placeholder 3"/>
          <p:cNvSpPr>
            <a:spLocks noGrp="1"/>
          </p:cNvSpPr>
          <p:nvPr>
            <p:ph type="sldNum" sz="quarter" idx="5"/>
          </p:nvPr>
        </p:nvSpPr>
        <p:spPr/>
        <p:txBody>
          <a:bodyPr/>
          <a:lstStyle/>
          <a:p>
            <a:fld id="{92144484-FF95-BD4F-B0F0-6D5E962D9807}" type="slidenum">
              <a:rPr lang="en-US" smtClean="0"/>
              <a:t>8</a:t>
            </a:fld>
            <a:endParaRPr lang="en-US" dirty="0"/>
          </a:p>
        </p:txBody>
      </p:sp>
    </p:spTree>
    <p:extLst>
      <p:ext uri="{BB962C8B-B14F-4D97-AF65-F5344CB8AC3E}">
        <p14:creationId xmlns:p14="http://schemas.microsoft.com/office/powerpoint/2010/main" val="272759225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Sources: Fall 2022 Health Sciences leadership retreat, 2022 Annual Report</a:t>
            </a:r>
          </a:p>
        </p:txBody>
      </p:sp>
      <p:sp>
        <p:nvSpPr>
          <p:cNvPr id="4" name="Slide Number Placeholder 3"/>
          <p:cNvSpPr>
            <a:spLocks noGrp="1"/>
          </p:cNvSpPr>
          <p:nvPr>
            <p:ph type="sldNum" sz="quarter" idx="5"/>
          </p:nvPr>
        </p:nvSpPr>
        <p:spPr/>
        <p:txBody>
          <a:bodyPr/>
          <a:lstStyle/>
          <a:p>
            <a:fld id="{92144484-FF95-BD4F-B0F0-6D5E962D9807}" type="slidenum">
              <a:rPr lang="en-US" smtClean="0"/>
              <a:t>9</a:t>
            </a:fld>
            <a:endParaRPr lang="en-US" dirty="0"/>
          </a:p>
        </p:txBody>
      </p:sp>
    </p:spTree>
    <p:extLst>
      <p:ext uri="{BB962C8B-B14F-4D97-AF65-F5344CB8AC3E}">
        <p14:creationId xmlns:p14="http://schemas.microsoft.com/office/powerpoint/2010/main" val="2526247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2144484-FF95-BD4F-B0F0-6D5E962D9807}" type="slidenum">
              <a:rPr lang="en-US" smtClean="0"/>
              <a:t>10</a:t>
            </a:fld>
            <a:endParaRPr lang="en-US" dirty="0"/>
          </a:p>
        </p:txBody>
      </p:sp>
    </p:spTree>
    <p:extLst>
      <p:ext uri="{BB962C8B-B14F-4D97-AF65-F5344CB8AC3E}">
        <p14:creationId xmlns:p14="http://schemas.microsoft.com/office/powerpoint/2010/main" val="226039231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Data Source: Spring 2023 newsletter</a:t>
            </a:r>
          </a:p>
        </p:txBody>
      </p:sp>
      <p:sp>
        <p:nvSpPr>
          <p:cNvPr id="4" name="Slide Number Placeholder 3"/>
          <p:cNvSpPr>
            <a:spLocks noGrp="1"/>
          </p:cNvSpPr>
          <p:nvPr>
            <p:ph type="sldNum" sz="quarter" idx="5"/>
          </p:nvPr>
        </p:nvSpPr>
        <p:spPr/>
        <p:txBody>
          <a:bodyPr/>
          <a:lstStyle/>
          <a:p>
            <a:fld id="{92144484-FF95-BD4F-B0F0-6D5E962D9807}" type="slidenum">
              <a:rPr lang="en-US" smtClean="0"/>
              <a:t>11</a:t>
            </a:fld>
            <a:endParaRPr lang="en-US" dirty="0"/>
          </a:p>
        </p:txBody>
      </p:sp>
    </p:spTree>
    <p:extLst>
      <p:ext uri="{BB962C8B-B14F-4D97-AF65-F5344CB8AC3E}">
        <p14:creationId xmlns:p14="http://schemas.microsoft.com/office/powerpoint/2010/main" val="217396252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B3E433-4B73-D592-02D7-37436C708F1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23E2D5CA-FA26-0B0D-5896-F30FCAD2AA5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3E5CC48D-B83F-317C-990E-D8B640E5EC60}"/>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F7D85590-3CC8-0FE0-2EC4-F3A92A81D9C3}"/>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9CEE9E0-1DB0-0E00-A2D8-8FF82EB166E2}"/>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381794378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1C1618-6EE4-E2FB-8E94-90A96DF4A43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6886B7-90BF-CB5F-2927-8DDE5EFB610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FB136631-B46E-43F4-7AFE-97C5FDBAF7E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CEB59-8D2D-0487-F9C9-E098D0508083}"/>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6" name="Footer Placeholder 5">
            <a:extLst>
              <a:ext uri="{FF2B5EF4-FFF2-40B4-BE49-F238E27FC236}">
                <a16:creationId xmlns:a16="http://schemas.microsoft.com/office/drawing/2014/main" id="{D2D0751B-B298-987B-9091-FC860437A35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AF510037-6240-F9A9-5C6F-ADFC57D1EB54}"/>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151681666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8E1DC9-05B5-7F6D-8A2A-49855A2F9B8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C7BC101E-BF11-79B8-0ECB-5B16A80E471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A8D89E6-DB8C-3716-6807-2098C9FDEDC1}"/>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7B4AA01B-14EB-8F29-84C1-FCDA830943B2}"/>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0FE41CD-4D8D-2893-1991-FF3F8C9C96F7}"/>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392866695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AD1E820C-FB81-459F-8C46-7CEFA4B5C8DC}"/>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FF7D40E-0C68-C8C6-E99F-387A62C90924}"/>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E369C5-5346-8864-FC2C-33847AF6B798}"/>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7A4208FA-2B6A-847D-68C8-A98144568321}"/>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ED9BCDDF-3DC8-D185-A283-506364B0BA59}"/>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28086418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9FB04F-AC1A-6250-9DCF-F6EFA52A4DA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7C6505C1-F30C-BEA6-FDDA-F9D4411C1FBE}"/>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4" name="Footer Placeholder 3">
            <a:extLst>
              <a:ext uri="{FF2B5EF4-FFF2-40B4-BE49-F238E27FC236}">
                <a16:creationId xmlns:a16="http://schemas.microsoft.com/office/drawing/2014/main" id="{1C7722F5-C5BC-2A7E-DF8F-42FC22E4DC47}"/>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73AD0C-28D0-F059-E33F-58E0053408EF}"/>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4441980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E99B4B1-CD53-2040-5DDB-70961BD98DC2}"/>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F31337C-1F19-CC63-0D32-19DD1C53760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61E09CC-2942-20AC-2F1A-CD8BEC80CC60}"/>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BFBE99E8-EF9B-D71C-29A6-6A047EB35F6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1F0085C8-D6AB-6DA6-BE86-5ABD3562D10F}"/>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59343205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DD5B63-5DF8-9479-7867-1FFFE6E7AE1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DCEB42-18B6-88AB-33F5-D519D16DF09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BC5B5222-A739-467B-37DA-CD2F505B4B04}"/>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4AB16DF5-1194-5DAC-7826-BDE2B8F5F1FE}"/>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4B0A29D8-DFED-BF65-C415-CD57678B396E}"/>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52343788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407D4D8-BBCD-61A1-BCBA-124EF1E4FEB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AFEDB81-DB31-7D32-7625-CF62D85CF445}"/>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91E30912-7423-EFE2-340E-0499C269AE9D}"/>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6A180536-1CE9-0B4E-A543-1AE1B5A650C9}"/>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6" name="Footer Placeholder 5">
            <a:extLst>
              <a:ext uri="{FF2B5EF4-FFF2-40B4-BE49-F238E27FC236}">
                <a16:creationId xmlns:a16="http://schemas.microsoft.com/office/drawing/2014/main" id="{69532EE9-FE1B-4F17-ADD1-8BD18C71E613}"/>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54C73247-62D3-9807-CD22-BB2945ACF593}"/>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23507022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4AE4F9-90FA-BFDC-4A23-A6DEFC555EE7}"/>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ED74505F-87C5-E58E-E63D-C1780D58383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AE06943D-96B8-7543-BB8E-EBBAF955116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F9F2E2F0-E8F7-A245-DFEC-38E69238EF9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F5F30D07-00E7-DF0D-B29A-B29E532F1679}"/>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8384F9A-9BA5-44CB-34A4-00165CEFEF53}"/>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8" name="Footer Placeholder 7">
            <a:extLst>
              <a:ext uri="{FF2B5EF4-FFF2-40B4-BE49-F238E27FC236}">
                <a16:creationId xmlns:a16="http://schemas.microsoft.com/office/drawing/2014/main" id="{431F4F99-A517-5522-C515-F1FCF19D7B22}"/>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EAFECCBF-769F-0B66-6B92-88D868F09F49}"/>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19092307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9FAAC8-4DD7-630C-95D1-10CD33E2487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A6AAC1EF-3522-ACE2-5ABA-61EB37D629EB}"/>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4" name="Footer Placeholder 3">
            <a:extLst>
              <a:ext uri="{FF2B5EF4-FFF2-40B4-BE49-F238E27FC236}">
                <a16:creationId xmlns:a16="http://schemas.microsoft.com/office/drawing/2014/main" id="{ADA01F5B-4FF7-CC93-7ABC-6CBAE390164B}"/>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CBCCC622-72DB-7049-246A-5C5D4CDA5D64}"/>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386637392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C6DA634-3944-2EF1-262A-27220FA70C4C}"/>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3" name="Footer Placeholder 2">
            <a:extLst>
              <a:ext uri="{FF2B5EF4-FFF2-40B4-BE49-F238E27FC236}">
                <a16:creationId xmlns:a16="http://schemas.microsoft.com/office/drawing/2014/main" id="{18C7A25D-414A-FAAB-58B4-279C88C07780}"/>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369F2D13-A34F-BD81-D6CD-73346C79619C}"/>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348935153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84E058-96A9-4A7A-201B-4B93EF1646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5E7AB0CB-7A02-F922-8386-6FBA52805B5B}"/>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A248A8DB-B7FF-916E-38E6-DF147AD278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D2CCE4-E294-B0FA-B3C4-F060A96098C6}"/>
              </a:ext>
            </a:extLst>
          </p:cNvPr>
          <p:cNvSpPr>
            <a:spLocks noGrp="1"/>
          </p:cNvSpPr>
          <p:nvPr>
            <p:ph type="dt" sz="half" idx="10"/>
          </p:nvPr>
        </p:nvSpPr>
        <p:spPr/>
        <p:txBody>
          <a:bodyPr/>
          <a:lstStyle/>
          <a:p>
            <a:fld id="{699FB984-EE35-4749-85FE-46E796688CF6}" type="datetimeFigureOut">
              <a:rPr lang="en-US" smtClean="0"/>
              <a:t>8/17/23</a:t>
            </a:fld>
            <a:endParaRPr lang="en-US" dirty="0"/>
          </a:p>
        </p:txBody>
      </p:sp>
      <p:sp>
        <p:nvSpPr>
          <p:cNvPr id="6" name="Footer Placeholder 5">
            <a:extLst>
              <a:ext uri="{FF2B5EF4-FFF2-40B4-BE49-F238E27FC236}">
                <a16:creationId xmlns:a16="http://schemas.microsoft.com/office/drawing/2014/main" id="{5E1B6738-A102-7163-C5D5-47C32E60AA2A}"/>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BA97CF0B-9BB7-B3C3-EC19-F89D84B8AFBB}"/>
              </a:ext>
            </a:extLst>
          </p:cNvPr>
          <p:cNvSpPr>
            <a:spLocks noGrp="1"/>
          </p:cNvSpPr>
          <p:nvPr>
            <p:ph type="sldNum" sz="quarter" idx="12"/>
          </p:nvPr>
        </p:nvSpPr>
        <p:spPr/>
        <p:txBody>
          <a:bodyPr/>
          <a:lstStyle/>
          <a:p>
            <a:fld id="{3AA31AAF-630E-0F49-9293-29381171D3ED}" type="slidenum">
              <a:rPr lang="en-US" smtClean="0"/>
              <a:t>‹#›</a:t>
            </a:fld>
            <a:endParaRPr lang="en-US" dirty="0"/>
          </a:p>
        </p:txBody>
      </p:sp>
    </p:spTree>
    <p:extLst>
      <p:ext uri="{BB962C8B-B14F-4D97-AF65-F5344CB8AC3E}">
        <p14:creationId xmlns:p14="http://schemas.microsoft.com/office/powerpoint/2010/main" val="322444419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42AF08DF-DADC-D5EA-E3C0-8DDFD69FB2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E1E85E5-36AF-5F11-1407-581EB73E1EB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D68FDEE-C5F7-C3F3-C9A0-57CE1756BE33}"/>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99FB984-EE35-4749-85FE-46E796688CF6}" type="datetimeFigureOut">
              <a:rPr lang="en-US" smtClean="0"/>
              <a:t>8/17/23</a:t>
            </a:fld>
            <a:endParaRPr lang="en-US" dirty="0"/>
          </a:p>
        </p:txBody>
      </p:sp>
      <p:sp>
        <p:nvSpPr>
          <p:cNvPr id="5" name="Footer Placeholder 4">
            <a:extLst>
              <a:ext uri="{FF2B5EF4-FFF2-40B4-BE49-F238E27FC236}">
                <a16:creationId xmlns:a16="http://schemas.microsoft.com/office/drawing/2014/main" id="{C2A46114-8A9B-5A41-F029-C623439C2F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DE914B29-687D-11C1-3C00-80AAD824645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AA31AAF-630E-0F49-9293-29381171D3ED}" type="slidenum">
              <a:rPr lang="en-US" smtClean="0"/>
              <a:t>‹#›</a:t>
            </a:fld>
            <a:endParaRPr lang="en-US" dirty="0"/>
          </a:p>
        </p:txBody>
      </p:sp>
    </p:spTree>
    <p:extLst>
      <p:ext uri="{BB962C8B-B14F-4D97-AF65-F5344CB8AC3E}">
        <p14:creationId xmlns:p14="http://schemas.microsoft.com/office/powerpoint/2010/main" val="1946435279"/>
      </p:ext>
    </p:extLst>
  </p:cSld>
  <p:clrMap bg1="lt1" tx1="dk1" bg2="lt2" tx2="dk2" accent1="accent1" accent2="accent2" accent3="accent3" accent4="accent4" accent5="accent5" accent6="accent6" hlink="hlink" folHlink="folHlink"/>
  <p:sldLayoutIdLst>
    <p:sldLayoutId id="2147483649" r:id="rId1"/>
    <p:sldLayoutId id="2147483660"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6.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11.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4.png"/></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5.xml"/><Relationship Id="rId1" Type="http://schemas.openxmlformats.org/officeDocument/2006/relationships/slideLayout" Target="../slideLayouts/slideLayout1.xml"/><Relationship Id="rId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DD05573C-FC63-3454-B4AB-E531DB4E7E00}"/>
              </a:ext>
            </a:extLst>
          </p:cNvPr>
          <p:cNvPicPr>
            <a:picLocks noChangeAspect="1"/>
          </p:cNvPicPr>
          <p:nvPr/>
        </p:nvPicPr>
        <p:blipFill rotWithShape="1">
          <a:blip r:embed="rId2"/>
          <a:srcRect t="7463" r="4056" b="11519"/>
          <a:stretch/>
        </p:blipFill>
        <p:spPr>
          <a:xfrm>
            <a:off x="0" y="-1"/>
            <a:ext cx="12192000" cy="6858001"/>
          </a:xfrm>
          <a:prstGeom prst="rect">
            <a:avLst/>
          </a:prstGeom>
        </p:spPr>
      </p:pic>
      <p:pic>
        <p:nvPicPr>
          <p:cNvPr id="2" name="Picture 1">
            <a:extLst>
              <a:ext uri="{FF2B5EF4-FFF2-40B4-BE49-F238E27FC236}">
                <a16:creationId xmlns:a16="http://schemas.microsoft.com/office/drawing/2014/main" id="{90849F13-92AB-9EDA-C792-F2A765381125}"/>
              </a:ext>
            </a:extLst>
          </p:cNvPr>
          <p:cNvPicPr>
            <a:picLocks noChangeAspect="1"/>
          </p:cNvPicPr>
          <p:nvPr/>
        </p:nvPicPr>
        <p:blipFill>
          <a:blip r:embed="rId3"/>
          <a:stretch>
            <a:fillRect/>
          </a:stretch>
        </p:blipFill>
        <p:spPr>
          <a:xfrm>
            <a:off x="256855" y="380144"/>
            <a:ext cx="3106174" cy="660368"/>
          </a:xfrm>
          <a:prstGeom prst="rect">
            <a:avLst/>
          </a:prstGeom>
        </p:spPr>
      </p:pic>
      <p:sp>
        <p:nvSpPr>
          <p:cNvPr id="3" name="TextBox 2">
            <a:extLst>
              <a:ext uri="{FF2B5EF4-FFF2-40B4-BE49-F238E27FC236}">
                <a16:creationId xmlns:a16="http://schemas.microsoft.com/office/drawing/2014/main" id="{312D515A-41D9-C0E5-29BF-471B52151AA6}"/>
              </a:ext>
            </a:extLst>
          </p:cNvPr>
          <p:cNvSpPr txBox="1"/>
          <p:nvPr/>
        </p:nvSpPr>
        <p:spPr>
          <a:xfrm>
            <a:off x="762151" y="2118551"/>
            <a:ext cx="6787226" cy="2585323"/>
          </a:xfrm>
          <a:prstGeom prst="rect">
            <a:avLst/>
          </a:prstGeom>
          <a:noFill/>
        </p:spPr>
        <p:txBody>
          <a:bodyPr wrap="square" lIns="91440" tIns="45720" rIns="91440" bIns="45720" rtlCol="0" anchor="t">
            <a:spAutoFit/>
          </a:bodyPr>
          <a:lstStyle/>
          <a:p>
            <a:r>
              <a:rPr lang="en-US" b="1" dirty="0">
                <a:solidFill>
                  <a:srgbClr val="0070C0"/>
                </a:solidFill>
                <a:latin typeface="Arial"/>
                <a:ea typeface="Helvetica Neue" panose="02000503000000020004" pitchFamily="2" charset="0"/>
                <a:cs typeface="Arial"/>
              </a:rPr>
              <a:t>WEST VIRGINIA UNIVERSITY </a:t>
            </a:r>
            <a:r>
              <a:rPr lang="en-US" b="1" dirty="0">
                <a:solidFill>
                  <a:srgbClr val="002060"/>
                </a:solidFill>
                <a:latin typeface="Arial"/>
                <a:ea typeface="+mn-lt"/>
                <a:cs typeface="Arial"/>
              </a:rPr>
              <a:t>is a family of distinctive campuses united by a single mission.</a:t>
            </a:r>
            <a:endParaRPr lang="en-US" dirty="0">
              <a:solidFill>
                <a:srgbClr val="002060"/>
              </a:solidFill>
              <a:latin typeface="Calibri" panose="020F0502020204030204"/>
              <a:ea typeface="+mn-lt"/>
              <a:cs typeface="Calibri" panose="020F0502020204030204"/>
            </a:endParaRPr>
          </a:p>
          <a:p>
            <a:endParaRPr lang="en-US" b="1" dirty="0">
              <a:solidFill>
                <a:srgbClr val="002060"/>
              </a:solidFill>
              <a:latin typeface="Arial"/>
              <a:ea typeface="+mn-lt"/>
              <a:cs typeface="Arial"/>
            </a:endParaRPr>
          </a:p>
          <a:p>
            <a:r>
              <a:rPr lang="en-US" b="1" dirty="0">
                <a:solidFill>
                  <a:srgbClr val="002060"/>
                </a:solidFill>
                <a:latin typeface="Arial"/>
                <a:ea typeface="+mn-lt"/>
                <a:cs typeface="Arial"/>
              </a:rPr>
              <a:t>From the groundbreaking research and health sciences focus of our flagship in Morgantown to the career-oriented programs of WVU Potomac State in Keyser to the technology-intensive programs at WVU Tech in Beckley — we are leveraging our talents and resources to create a better future for West Virginia and the World.</a:t>
            </a:r>
            <a:endParaRPr lang="en-US">
              <a:solidFill>
                <a:srgbClr val="002060"/>
              </a:solidFill>
              <a:cs typeface="Calibri"/>
            </a:endParaRPr>
          </a:p>
        </p:txBody>
      </p:sp>
      <p:sp>
        <p:nvSpPr>
          <p:cNvPr id="5" name="TextBox 4">
            <a:extLst>
              <a:ext uri="{FF2B5EF4-FFF2-40B4-BE49-F238E27FC236}">
                <a16:creationId xmlns:a16="http://schemas.microsoft.com/office/drawing/2014/main" id="{07BE3F56-1E98-A480-7E07-2D708A4E163A}"/>
              </a:ext>
            </a:extLst>
          </p:cNvPr>
          <p:cNvSpPr txBox="1"/>
          <p:nvPr/>
        </p:nvSpPr>
        <p:spPr>
          <a:xfrm>
            <a:off x="756012" y="1292504"/>
            <a:ext cx="6606388"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WHY WVU.</a:t>
            </a:r>
          </a:p>
        </p:txBody>
      </p:sp>
      <p:cxnSp>
        <p:nvCxnSpPr>
          <p:cNvPr id="6" name="Straight Connector 5">
            <a:extLst>
              <a:ext uri="{FF2B5EF4-FFF2-40B4-BE49-F238E27FC236}">
                <a16:creationId xmlns:a16="http://schemas.microsoft.com/office/drawing/2014/main" id="{D9CA967B-F378-6EFD-1647-ACAA6B38EEDD}"/>
              </a:ext>
            </a:extLst>
          </p:cNvPr>
          <p:cNvCxnSpPr>
            <a:cxnSpLocks/>
          </p:cNvCxnSpPr>
          <p:nvPr/>
        </p:nvCxnSpPr>
        <p:spPr>
          <a:xfrm>
            <a:off x="834621" y="2044908"/>
            <a:ext cx="6714756"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3014723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A picture containing person&#10;&#10;Description automatically generated">
            <a:extLst>
              <a:ext uri="{FF2B5EF4-FFF2-40B4-BE49-F238E27FC236}">
                <a16:creationId xmlns:a16="http://schemas.microsoft.com/office/drawing/2014/main" id="{97680EA4-9772-8207-BDD1-960D7CE9DE52}"/>
              </a:ext>
            </a:extLst>
          </p:cNvPr>
          <p:cNvPicPr>
            <a:picLocks noChangeAspect="1"/>
          </p:cNvPicPr>
          <p:nvPr/>
        </p:nvPicPr>
        <p:blipFill rotWithShape="1">
          <a:blip r:embed="rId3"/>
          <a:srcRect l="1706" t="20667" r="17271" b="10969"/>
          <a:stretch/>
        </p:blipFill>
        <p:spPr>
          <a:xfrm>
            <a:off x="-1" y="-1"/>
            <a:ext cx="12192001" cy="6858001"/>
          </a:xfrm>
          <a:prstGeom prst="rect">
            <a:avLst/>
          </a:prstGeom>
        </p:spPr>
      </p:pic>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4"/>
          <a:srcRect/>
          <a:stretch/>
        </p:blipFill>
        <p:spPr>
          <a:xfrm>
            <a:off x="256854" y="436503"/>
            <a:ext cx="3112311" cy="574483"/>
          </a:xfrm>
          <a:prstGeom prst="rect">
            <a:avLst/>
          </a:prstGeom>
        </p:spPr>
      </p:pic>
      <p:sp>
        <p:nvSpPr>
          <p:cNvPr id="2" name="TextBox 1">
            <a:extLst>
              <a:ext uri="{FF2B5EF4-FFF2-40B4-BE49-F238E27FC236}">
                <a16:creationId xmlns:a16="http://schemas.microsoft.com/office/drawing/2014/main" id="{534B735B-B3B6-0286-60A2-268CB251734D}"/>
              </a:ext>
            </a:extLst>
          </p:cNvPr>
          <p:cNvSpPr txBox="1"/>
          <p:nvPr/>
        </p:nvSpPr>
        <p:spPr>
          <a:xfrm>
            <a:off x="762150" y="2119253"/>
            <a:ext cx="6861394" cy="1200329"/>
          </a:xfrm>
          <a:prstGeom prst="rect">
            <a:avLst/>
          </a:prstGeom>
          <a:noFill/>
        </p:spPr>
        <p:txBody>
          <a:bodyPr wrap="square" rtlCol="0">
            <a:spAutoFit/>
          </a:bodyPr>
          <a:lstStyle/>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The </a:t>
            </a:r>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DAVID AND JO ANN SHAW CENTER FOR SIMULATION TRAINING AND EDUCATION FOR PATIENT SAFETY (STEPS)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is a state-of-the-art facility at WVU’s Health Sciences Center delivering innovative inter-professional health care training.</a:t>
            </a:r>
          </a:p>
        </p:txBody>
      </p:sp>
      <p:sp>
        <p:nvSpPr>
          <p:cNvPr id="5" name="TextBox 4">
            <a:extLst>
              <a:ext uri="{FF2B5EF4-FFF2-40B4-BE49-F238E27FC236}">
                <a16:creationId xmlns:a16="http://schemas.microsoft.com/office/drawing/2014/main" id="{A9465D25-26DF-EF84-4487-DEAE3E0B5208}"/>
              </a:ext>
            </a:extLst>
          </p:cNvPr>
          <p:cNvSpPr txBox="1"/>
          <p:nvPr/>
        </p:nvSpPr>
        <p:spPr>
          <a:xfrm>
            <a:off x="762149" y="1325637"/>
            <a:ext cx="7623545" cy="646331"/>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PRACTICE BEFORE YOU PRACTICE.</a:t>
            </a:r>
          </a:p>
        </p:txBody>
      </p:sp>
      <p:cxnSp>
        <p:nvCxnSpPr>
          <p:cNvPr id="6" name="Straight Connector 5">
            <a:extLst>
              <a:ext uri="{FF2B5EF4-FFF2-40B4-BE49-F238E27FC236}">
                <a16:creationId xmlns:a16="http://schemas.microsoft.com/office/drawing/2014/main" id="{45FF86E6-9609-FF9C-584D-437DBE248BD8}"/>
              </a:ext>
            </a:extLst>
          </p:cNvPr>
          <p:cNvCxnSpPr>
            <a:cxnSpLocks/>
          </p:cNvCxnSpPr>
          <p:nvPr/>
        </p:nvCxnSpPr>
        <p:spPr>
          <a:xfrm>
            <a:off x="834621" y="2045610"/>
            <a:ext cx="725762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A99145DC-EE91-C1DD-625B-993898A3C117}"/>
              </a:ext>
            </a:extLst>
          </p:cNvPr>
          <p:cNvSpPr txBox="1"/>
          <p:nvPr/>
        </p:nvSpPr>
        <p:spPr>
          <a:xfrm>
            <a:off x="762150" y="3787576"/>
            <a:ext cx="2116063"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20,000+ SQ. FT.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instructional space</a:t>
            </a:r>
          </a:p>
        </p:txBody>
      </p:sp>
      <p:cxnSp>
        <p:nvCxnSpPr>
          <p:cNvPr id="8" name="Straight Connector 7">
            <a:extLst>
              <a:ext uri="{FF2B5EF4-FFF2-40B4-BE49-F238E27FC236}">
                <a16:creationId xmlns:a16="http://schemas.microsoft.com/office/drawing/2014/main" id="{1F7624AE-FDC3-8CB2-3480-63538FA7CAD2}"/>
              </a:ext>
            </a:extLst>
          </p:cNvPr>
          <p:cNvCxnSpPr>
            <a:cxnSpLocks/>
          </p:cNvCxnSpPr>
          <p:nvPr/>
        </p:nvCxnSpPr>
        <p:spPr>
          <a:xfrm>
            <a:off x="834621" y="3713933"/>
            <a:ext cx="204359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6D7BF1A9-11D9-8B45-5C8C-D93CC6781C11}"/>
              </a:ext>
            </a:extLst>
          </p:cNvPr>
          <p:cNvSpPr txBox="1"/>
          <p:nvPr/>
        </p:nvSpPr>
        <p:spPr>
          <a:xfrm>
            <a:off x="3369165" y="3787576"/>
            <a:ext cx="2116063" cy="646331"/>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20-BED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open lab space</a:t>
            </a:r>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13" name="Straight Connector 12">
            <a:extLst>
              <a:ext uri="{FF2B5EF4-FFF2-40B4-BE49-F238E27FC236}">
                <a16:creationId xmlns:a16="http://schemas.microsoft.com/office/drawing/2014/main" id="{1785C1B7-1367-2F68-CA68-69D20F5EFAE7}"/>
              </a:ext>
            </a:extLst>
          </p:cNvPr>
          <p:cNvCxnSpPr>
            <a:cxnSpLocks/>
          </p:cNvCxnSpPr>
          <p:nvPr/>
        </p:nvCxnSpPr>
        <p:spPr>
          <a:xfrm>
            <a:off x="3441636" y="3713933"/>
            <a:ext cx="204359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84088FB4-66D5-7C09-03B6-D675CDAAC22C}"/>
              </a:ext>
            </a:extLst>
          </p:cNvPr>
          <p:cNvSpPr txBox="1"/>
          <p:nvPr/>
        </p:nvSpPr>
        <p:spPr>
          <a:xfrm>
            <a:off x="5976180" y="3787576"/>
            <a:ext cx="2116063"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4 ICU SETUPS</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with lifelike manikins</a:t>
            </a:r>
          </a:p>
        </p:txBody>
      </p:sp>
      <p:cxnSp>
        <p:nvCxnSpPr>
          <p:cNvPr id="15" name="Straight Connector 14">
            <a:extLst>
              <a:ext uri="{FF2B5EF4-FFF2-40B4-BE49-F238E27FC236}">
                <a16:creationId xmlns:a16="http://schemas.microsoft.com/office/drawing/2014/main" id="{B55BDD96-956A-2149-71AF-FBC994E8D91A}"/>
              </a:ext>
            </a:extLst>
          </p:cNvPr>
          <p:cNvCxnSpPr>
            <a:cxnSpLocks/>
          </p:cNvCxnSpPr>
          <p:nvPr/>
        </p:nvCxnSpPr>
        <p:spPr>
          <a:xfrm>
            <a:off x="6048651" y="3713933"/>
            <a:ext cx="204359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FE5705DC-6888-F90E-6781-7C797C159E8D}"/>
              </a:ext>
            </a:extLst>
          </p:cNvPr>
          <p:cNvSpPr txBox="1"/>
          <p:nvPr/>
        </p:nvSpPr>
        <p:spPr>
          <a:xfrm>
            <a:off x="762150" y="5190377"/>
            <a:ext cx="2223097" cy="1200329"/>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12 EXAM ROOMS</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 for physical diagnosis and communication</a:t>
            </a:r>
          </a:p>
        </p:txBody>
      </p:sp>
      <p:cxnSp>
        <p:nvCxnSpPr>
          <p:cNvPr id="17" name="Straight Connector 16">
            <a:extLst>
              <a:ext uri="{FF2B5EF4-FFF2-40B4-BE49-F238E27FC236}">
                <a16:creationId xmlns:a16="http://schemas.microsoft.com/office/drawing/2014/main" id="{089AE395-5CC4-B0FD-DDE8-F25D5E1E832D}"/>
              </a:ext>
            </a:extLst>
          </p:cNvPr>
          <p:cNvCxnSpPr>
            <a:cxnSpLocks/>
          </p:cNvCxnSpPr>
          <p:nvPr/>
        </p:nvCxnSpPr>
        <p:spPr>
          <a:xfrm>
            <a:off x="834621" y="5116734"/>
            <a:ext cx="204359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99177F0A-5282-8C6D-704D-E538FF4BD107}"/>
              </a:ext>
            </a:extLst>
          </p:cNvPr>
          <p:cNvSpPr txBox="1"/>
          <p:nvPr/>
        </p:nvSpPr>
        <p:spPr>
          <a:xfrm>
            <a:off x="3369165" y="5190377"/>
            <a:ext cx="4067059"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3 SPECIALTY UNITS</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OB and pediatric practice, operating room, surgical education</a:t>
            </a:r>
          </a:p>
        </p:txBody>
      </p:sp>
      <p:cxnSp>
        <p:nvCxnSpPr>
          <p:cNvPr id="19" name="Straight Connector 18">
            <a:extLst>
              <a:ext uri="{FF2B5EF4-FFF2-40B4-BE49-F238E27FC236}">
                <a16:creationId xmlns:a16="http://schemas.microsoft.com/office/drawing/2014/main" id="{689BCE85-882A-77C4-FDC3-44EC89BB2045}"/>
              </a:ext>
            </a:extLst>
          </p:cNvPr>
          <p:cNvCxnSpPr>
            <a:cxnSpLocks/>
          </p:cNvCxnSpPr>
          <p:nvPr/>
        </p:nvCxnSpPr>
        <p:spPr>
          <a:xfrm>
            <a:off x="3441636" y="5116734"/>
            <a:ext cx="4650607" cy="62166"/>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3313255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 name="Picture 37" descr="A picture containing person, clothing, wall, human face&#10;&#10;Description automatically generated">
            <a:extLst>
              <a:ext uri="{FF2B5EF4-FFF2-40B4-BE49-F238E27FC236}">
                <a16:creationId xmlns:a16="http://schemas.microsoft.com/office/drawing/2014/main" id="{127108EA-8BFB-B5E4-F2A1-85D69BCB62BF}"/>
              </a:ext>
            </a:extLst>
          </p:cNvPr>
          <p:cNvPicPr>
            <a:picLocks noChangeAspect="1"/>
          </p:cNvPicPr>
          <p:nvPr/>
        </p:nvPicPr>
        <p:blipFill rotWithShape="1">
          <a:blip r:embed="rId3"/>
          <a:srcRect l="114" t="18545" r="19893" b="19745"/>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4"/>
          <a:stretch>
            <a:fillRect/>
          </a:stretch>
        </p:blipFill>
        <p:spPr>
          <a:xfrm>
            <a:off x="256855" y="380144"/>
            <a:ext cx="3106174" cy="660368"/>
          </a:xfrm>
          <a:prstGeom prst="rect">
            <a:avLst/>
          </a:prstGeom>
        </p:spPr>
      </p:pic>
      <p:sp>
        <p:nvSpPr>
          <p:cNvPr id="2" name="TextBox 1">
            <a:extLst>
              <a:ext uri="{FF2B5EF4-FFF2-40B4-BE49-F238E27FC236}">
                <a16:creationId xmlns:a16="http://schemas.microsoft.com/office/drawing/2014/main" id="{405A3E8B-E331-328E-30A9-832FF3DBD810}"/>
              </a:ext>
            </a:extLst>
          </p:cNvPr>
          <p:cNvSpPr txBox="1"/>
          <p:nvPr/>
        </p:nvSpPr>
        <p:spPr>
          <a:xfrm>
            <a:off x="762150" y="2118551"/>
            <a:ext cx="5936497" cy="1200329"/>
          </a:xfrm>
          <a:prstGeom prst="rect">
            <a:avLst/>
          </a:prstGeom>
          <a:noFill/>
        </p:spPr>
        <p:txBody>
          <a:bodyPr wrap="square" rtlCol="0">
            <a:spAutoFit/>
          </a:bodyPr>
          <a:lstStyle/>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Provides students with unique opportunities to engage in immersive, skill-based learning with others outside their discipline to prepare them to work as a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COLLABORATIVE PRACTICE TEAM</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a:t>
            </a:r>
          </a:p>
        </p:txBody>
      </p:sp>
      <p:sp>
        <p:nvSpPr>
          <p:cNvPr id="5" name="TextBox 4">
            <a:extLst>
              <a:ext uri="{FF2B5EF4-FFF2-40B4-BE49-F238E27FC236}">
                <a16:creationId xmlns:a16="http://schemas.microsoft.com/office/drawing/2014/main" id="{4630E8F3-3FF9-1AFC-A9E1-FDCF715372FA}"/>
              </a:ext>
            </a:extLst>
          </p:cNvPr>
          <p:cNvSpPr txBox="1"/>
          <p:nvPr/>
        </p:nvSpPr>
        <p:spPr>
          <a:xfrm>
            <a:off x="756011" y="1292504"/>
            <a:ext cx="7267697"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INTERPROFESSIONAL EDUCATION.</a:t>
            </a:r>
          </a:p>
        </p:txBody>
      </p:sp>
      <p:cxnSp>
        <p:nvCxnSpPr>
          <p:cNvPr id="6" name="Straight Connector 5">
            <a:extLst>
              <a:ext uri="{FF2B5EF4-FFF2-40B4-BE49-F238E27FC236}">
                <a16:creationId xmlns:a16="http://schemas.microsoft.com/office/drawing/2014/main" id="{02B217C2-C32D-EBC0-2575-7FF5A58221BD}"/>
              </a:ext>
            </a:extLst>
          </p:cNvPr>
          <p:cNvCxnSpPr>
            <a:cxnSpLocks/>
          </p:cNvCxnSpPr>
          <p:nvPr/>
        </p:nvCxnSpPr>
        <p:spPr>
          <a:xfrm>
            <a:off x="834621" y="2044908"/>
            <a:ext cx="5864026"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A397603A-311F-FCF9-1C54-B6662D663D1B}"/>
              </a:ext>
            </a:extLst>
          </p:cNvPr>
          <p:cNvSpPr txBox="1"/>
          <p:nvPr/>
        </p:nvSpPr>
        <p:spPr>
          <a:xfrm>
            <a:off x="756012" y="3697919"/>
            <a:ext cx="2820380" cy="923330"/>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593</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Competency Session learners</a:t>
            </a:r>
          </a:p>
        </p:txBody>
      </p:sp>
      <p:cxnSp>
        <p:nvCxnSpPr>
          <p:cNvPr id="8" name="Straight Connector 7">
            <a:extLst>
              <a:ext uri="{FF2B5EF4-FFF2-40B4-BE49-F238E27FC236}">
                <a16:creationId xmlns:a16="http://schemas.microsoft.com/office/drawing/2014/main" id="{CDD7074D-2A3C-23F3-6DFF-BF05564750F7}"/>
              </a:ext>
            </a:extLst>
          </p:cNvPr>
          <p:cNvCxnSpPr>
            <a:cxnSpLocks/>
          </p:cNvCxnSpPr>
          <p:nvPr/>
        </p:nvCxnSpPr>
        <p:spPr>
          <a:xfrm>
            <a:off x="828483" y="3624276"/>
            <a:ext cx="2754997"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61DC9170-9F2A-E930-3179-71272F749ABE}"/>
              </a:ext>
            </a:extLst>
          </p:cNvPr>
          <p:cNvSpPr txBox="1"/>
          <p:nvPr/>
        </p:nvSpPr>
        <p:spPr>
          <a:xfrm>
            <a:off x="756012" y="5115413"/>
            <a:ext cx="2827468" cy="1477328"/>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173</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Interdisciplinary Education Apartment Simulation (IDEAS) learners</a:t>
            </a:r>
          </a:p>
        </p:txBody>
      </p:sp>
      <p:cxnSp>
        <p:nvCxnSpPr>
          <p:cNvPr id="11" name="Straight Connector 10">
            <a:extLst>
              <a:ext uri="{FF2B5EF4-FFF2-40B4-BE49-F238E27FC236}">
                <a16:creationId xmlns:a16="http://schemas.microsoft.com/office/drawing/2014/main" id="{E9596A58-A473-ADD7-009D-FD03FAB50FC2}"/>
              </a:ext>
            </a:extLst>
          </p:cNvPr>
          <p:cNvCxnSpPr>
            <a:cxnSpLocks/>
          </p:cNvCxnSpPr>
          <p:nvPr/>
        </p:nvCxnSpPr>
        <p:spPr>
          <a:xfrm flipV="1">
            <a:off x="828483" y="5041297"/>
            <a:ext cx="2754997" cy="473"/>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E9D24498-DB63-3A8C-EFB9-2C0E4F58E182}"/>
              </a:ext>
            </a:extLst>
          </p:cNvPr>
          <p:cNvSpPr txBox="1"/>
          <p:nvPr/>
        </p:nvSpPr>
        <p:spPr>
          <a:xfrm>
            <a:off x="3878269" y="3701297"/>
            <a:ext cx="2820380" cy="1200329"/>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324</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Community Action Poverty Simulation learners</a:t>
            </a:r>
          </a:p>
        </p:txBody>
      </p:sp>
      <p:cxnSp>
        <p:nvCxnSpPr>
          <p:cNvPr id="17" name="Straight Connector 16">
            <a:extLst>
              <a:ext uri="{FF2B5EF4-FFF2-40B4-BE49-F238E27FC236}">
                <a16:creationId xmlns:a16="http://schemas.microsoft.com/office/drawing/2014/main" id="{6BAC665B-A06A-9975-4481-4DCF5386D241}"/>
              </a:ext>
            </a:extLst>
          </p:cNvPr>
          <p:cNvCxnSpPr>
            <a:cxnSpLocks/>
          </p:cNvCxnSpPr>
          <p:nvPr/>
        </p:nvCxnSpPr>
        <p:spPr>
          <a:xfrm>
            <a:off x="3950740" y="3627654"/>
            <a:ext cx="2747909"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105D3615-B8D2-5120-782B-16DBACDA9F05}"/>
              </a:ext>
            </a:extLst>
          </p:cNvPr>
          <p:cNvSpPr txBox="1"/>
          <p:nvPr/>
        </p:nvSpPr>
        <p:spPr>
          <a:xfrm>
            <a:off x="3878269" y="5124928"/>
            <a:ext cx="2820378" cy="646331"/>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157</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Rounding learners</a:t>
            </a:r>
          </a:p>
        </p:txBody>
      </p:sp>
      <p:cxnSp>
        <p:nvCxnSpPr>
          <p:cNvPr id="19" name="Straight Connector 18">
            <a:extLst>
              <a:ext uri="{FF2B5EF4-FFF2-40B4-BE49-F238E27FC236}">
                <a16:creationId xmlns:a16="http://schemas.microsoft.com/office/drawing/2014/main" id="{F121DCAC-B733-B362-B2A4-AAEE2E1EB1E9}"/>
              </a:ext>
            </a:extLst>
          </p:cNvPr>
          <p:cNvCxnSpPr>
            <a:cxnSpLocks/>
          </p:cNvCxnSpPr>
          <p:nvPr/>
        </p:nvCxnSpPr>
        <p:spPr>
          <a:xfrm>
            <a:off x="3950740" y="5051285"/>
            <a:ext cx="2747909"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E1B888FB-55C2-2B3D-EC27-789BC5EA3CA9}"/>
              </a:ext>
            </a:extLst>
          </p:cNvPr>
          <p:cNvSpPr txBox="1"/>
          <p:nvPr/>
        </p:nvSpPr>
        <p:spPr>
          <a:xfrm>
            <a:off x="7081903" y="3697446"/>
            <a:ext cx="2820380" cy="1200329"/>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250</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Project Delivery of Chronic Care (DOCC) learners</a:t>
            </a:r>
          </a:p>
        </p:txBody>
      </p:sp>
      <p:cxnSp>
        <p:nvCxnSpPr>
          <p:cNvPr id="13" name="Straight Connector 12">
            <a:extLst>
              <a:ext uri="{FF2B5EF4-FFF2-40B4-BE49-F238E27FC236}">
                <a16:creationId xmlns:a16="http://schemas.microsoft.com/office/drawing/2014/main" id="{2B50FF98-928D-492E-385D-BEE08932DFDD}"/>
              </a:ext>
            </a:extLst>
          </p:cNvPr>
          <p:cNvCxnSpPr>
            <a:cxnSpLocks/>
          </p:cNvCxnSpPr>
          <p:nvPr/>
        </p:nvCxnSpPr>
        <p:spPr>
          <a:xfrm flipV="1">
            <a:off x="7154374" y="3623543"/>
            <a:ext cx="2747909" cy="26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22" name="TextBox 21">
            <a:extLst>
              <a:ext uri="{FF2B5EF4-FFF2-40B4-BE49-F238E27FC236}">
                <a16:creationId xmlns:a16="http://schemas.microsoft.com/office/drawing/2014/main" id="{1C09ED1A-957E-7DEE-FED4-CA308DBE510A}"/>
              </a:ext>
            </a:extLst>
          </p:cNvPr>
          <p:cNvSpPr txBox="1"/>
          <p:nvPr/>
        </p:nvSpPr>
        <p:spPr>
          <a:xfrm>
            <a:off x="7081902" y="5114940"/>
            <a:ext cx="2820379" cy="923330"/>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10 </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Transitions of Care learners</a:t>
            </a:r>
          </a:p>
        </p:txBody>
      </p:sp>
      <p:cxnSp>
        <p:nvCxnSpPr>
          <p:cNvPr id="23" name="Straight Connector 22">
            <a:extLst>
              <a:ext uri="{FF2B5EF4-FFF2-40B4-BE49-F238E27FC236}">
                <a16:creationId xmlns:a16="http://schemas.microsoft.com/office/drawing/2014/main" id="{E6A6A73A-7CE2-7CB3-E7FF-990496AD6141}"/>
              </a:ext>
            </a:extLst>
          </p:cNvPr>
          <p:cNvCxnSpPr>
            <a:cxnSpLocks/>
          </p:cNvCxnSpPr>
          <p:nvPr/>
        </p:nvCxnSpPr>
        <p:spPr>
          <a:xfrm>
            <a:off x="7154374" y="5041297"/>
            <a:ext cx="2747909" cy="9988"/>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0487A608-E503-BBC8-2B1B-72617C14127F}"/>
              </a:ext>
            </a:extLst>
          </p:cNvPr>
          <p:cNvSpPr txBox="1"/>
          <p:nvPr/>
        </p:nvSpPr>
        <p:spPr>
          <a:xfrm>
            <a:off x="6096000" y="6396493"/>
            <a:ext cx="5841638" cy="307777"/>
          </a:xfrm>
          <a:prstGeom prst="rect">
            <a:avLst/>
          </a:prstGeom>
          <a:noFill/>
        </p:spPr>
        <p:txBody>
          <a:bodyPr wrap="square" rtlCol="0">
            <a:spAutoFit/>
          </a:bodyPr>
          <a:lstStyle/>
          <a:p>
            <a:pPr algn="r"/>
            <a:r>
              <a:rPr lang="en-US" sz="1400" i="1" dirty="0">
                <a:solidFill>
                  <a:srgbClr val="EAAA00"/>
                </a:solidFill>
                <a:latin typeface="Arial Narrow" panose="020B0604020202020204" pitchFamily="34" charset="0"/>
                <a:ea typeface="Helvetica Neue" panose="02000503000000020004" pitchFamily="2" charset="0"/>
                <a:cs typeface="Arial Narrow" panose="020B0604020202020204" pitchFamily="34" charset="0"/>
              </a:rPr>
              <a:t>*</a:t>
            </a:r>
            <a:r>
              <a:rPr lang="en-US" sz="1400" i="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Fall 2022</a:t>
            </a:r>
          </a:p>
        </p:txBody>
      </p:sp>
    </p:spTree>
    <p:extLst>
      <p:ext uri="{BB962C8B-B14F-4D97-AF65-F5344CB8AC3E}">
        <p14:creationId xmlns:p14="http://schemas.microsoft.com/office/powerpoint/2010/main" val="375014904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5AC20E7-8EE1-FD3B-C8A2-E09822C8716A}"/>
              </a:ext>
            </a:extLst>
          </p:cNvPr>
          <p:cNvPicPr>
            <a:picLocks noChangeAspect="1"/>
          </p:cNvPicPr>
          <p:nvPr/>
        </p:nvPicPr>
        <p:blipFill rotWithShape="1">
          <a:blip r:embed="rId2"/>
          <a:srcRect l="21732" r="5136"/>
          <a:stretch/>
        </p:blipFill>
        <p:spPr>
          <a:xfrm>
            <a:off x="-1" y="-1"/>
            <a:ext cx="12192001" cy="6858001"/>
          </a:xfrm>
          <a:prstGeom prst="rect">
            <a:avLst/>
          </a:prstGeom>
        </p:spPr>
      </p:pic>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3"/>
          <a:srcRect/>
          <a:stretch/>
        </p:blipFill>
        <p:spPr>
          <a:xfrm>
            <a:off x="256854" y="436503"/>
            <a:ext cx="3112311" cy="574483"/>
          </a:xfrm>
          <a:prstGeom prst="rect">
            <a:avLst/>
          </a:prstGeom>
        </p:spPr>
      </p:pic>
      <p:sp>
        <p:nvSpPr>
          <p:cNvPr id="4" name="TextBox 3">
            <a:extLst>
              <a:ext uri="{FF2B5EF4-FFF2-40B4-BE49-F238E27FC236}">
                <a16:creationId xmlns:a16="http://schemas.microsoft.com/office/drawing/2014/main" id="{6B0B17BC-2A94-9C59-4F4F-8BD89E00EB7E}"/>
              </a:ext>
            </a:extLst>
          </p:cNvPr>
          <p:cNvSpPr txBox="1"/>
          <p:nvPr/>
        </p:nvSpPr>
        <p:spPr>
          <a:xfrm>
            <a:off x="762149" y="2174180"/>
            <a:ext cx="7645871" cy="4247317"/>
          </a:xfrm>
          <a:prstGeom prst="rect">
            <a:avLst/>
          </a:prstGeom>
          <a:noFill/>
        </p:spPr>
        <p:txBody>
          <a:bodyPr wrap="square" lIns="91440" tIns="45720" rIns="91440" bIns="45720" rtlCol="0" anchor="t">
            <a:spAutoFit/>
          </a:bodyPr>
          <a:lstStyle/>
          <a:p>
            <a:r>
              <a:rPr lang="en-US" b="1" dirty="0">
                <a:solidFill>
                  <a:schemeClr val="bg1"/>
                </a:solidFill>
                <a:latin typeface="Arial"/>
                <a:ea typeface="Helvetica Neue" panose="02000503000000020004" pitchFamily="2" charset="0"/>
                <a:cs typeface="Arial"/>
              </a:rPr>
              <a:t>West Virginia University has a unique perspective on health. Our primary mission is to improve the health and well-being of everyone we serve by cultivating exceptional health professionals, solving real problems and caring for our people and communities.</a:t>
            </a:r>
          </a:p>
          <a:p>
            <a:endPar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a:ea typeface="Helvetica Neue" panose="02000503000000020004" pitchFamily="2" charset="0"/>
                <a:cs typeface="Arial"/>
              </a:rPr>
              <a:t>WVU has the state’s only </a:t>
            </a:r>
            <a:r>
              <a:rPr lang="en-US" b="1" dirty="0">
                <a:solidFill>
                  <a:srgbClr val="EAAA00"/>
                </a:solidFill>
                <a:latin typeface="Arial"/>
                <a:ea typeface="Helvetica Neue" panose="02000503000000020004" pitchFamily="2" charset="0"/>
                <a:cs typeface="Arial"/>
              </a:rPr>
              <a:t>COMPREHENSIVE ACADEMIC HEALTH SCIENCES CENTER </a:t>
            </a:r>
            <a:r>
              <a:rPr lang="en-US" b="1" dirty="0">
                <a:solidFill>
                  <a:schemeClr val="bg1"/>
                </a:solidFill>
                <a:latin typeface="Arial"/>
                <a:ea typeface="Helvetica Neue" panose="02000503000000020004" pitchFamily="2" charset="0"/>
                <a:cs typeface="Arial"/>
              </a:rPr>
              <a:t>– a place where educators, healthcare professionals and scientists work together to advance human health.</a:t>
            </a:r>
          </a:p>
          <a:p>
            <a:endPar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We collaborate with people and communities to help build a culture of health, well-being and hope. Partnerships with health professionals and citizens across West Virginia allow us to plan and conduct community-based research that addresses addiction, chronic illness, rural health and health policy.</a:t>
            </a:r>
          </a:p>
        </p:txBody>
      </p:sp>
      <p:sp>
        <p:nvSpPr>
          <p:cNvPr id="5" name="TextBox 4">
            <a:extLst>
              <a:ext uri="{FF2B5EF4-FFF2-40B4-BE49-F238E27FC236}">
                <a16:creationId xmlns:a16="http://schemas.microsoft.com/office/drawing/2014/main" id="{EB4BB214-4C5E-CC9F-3B4F-8FAB3E38E5CD}"/>
              </a:ext>
            </a:extLst>
          </p:cNvPr>
          <p:cNvSpPr txBox="1"/>
          <p:nvPr/>
        </p:nvSpPr>
        <p:spPr>
          <a:xfrm>
            <a:off x="756012" y="1292504"/>
            <a:ext cx="7232288" cy="646331"/>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INSPIRED</a:t>
            </a:r>
            <a:r>
              <a:rPr lang="en-US" sz="3600" b="1" dirty="0">
                <a:solidFill>
                  <a:schemeClr val="bg1"/>
                </a:solidFill>
                <a:latin typeface="HelveticaNeueLT Std Cn" panose="020B0506030502030204" pitchFamily="34" charset="77"/>
                <a:ea typeface="Helvetica Neue" panose="02000503000000020004" pitchFamily="2" charset="0"/>
                <a:cs typeface="Helvetica Neue" panose="02000503000000020004" pitchFamily="2" charset="0"/>
              </a:rPr>
              <a:t> BY OUR STATE.</a:t>
            </a:r>
            <a:endParaRPr lang="en-US" sz="3600" b="1" dirty="0">
              <a:solidFill>
                <a:srgbClr val="EAAA00"/>
              </a:solidFill>
              <a:latin typeface="HelveticaNeueLT Std Cn" panose="020B0506030502030204" pitchFamily="34" charset="77"/>
              <a:ea typeface="Helvetica Neue" panose="02000503000000020004" pitchFamily="2" charset="0"/>
              <a:cs typeface="Helvetica Neue" panose="02000503000000020004" pitchFamily="2" charset="0"/>
            </a:endParaRPr>
          </a:p>
        </p:txBody>
      </p:sp>
      <p:cxnSp>
        <p:nvCxnSpPr>
          <p:cNvPr id="6" name="Straight Connector 5">
            <a:extLst>
              <a:ext uri="{FF2B5EF4-FFF2-40B4-BE49-F238E27FC236}">
                <a16:creationId xmlns:a16="http://schemas.microsoft.com/office/drawing/2014/main" id="{8FA21635-ED9C-70C5-E759-0DB236F2ACDE}"/>
              </a:ext>
            </a:extLst>
          </p:cNvPr>
          <p:cNvCxnSpPr>
            <a:cxnSpLocks/>
          </p:cNvCxnSpPr>
          <p:nvPr/>
        </p:nvCxnSpPr>
        <p:spPr>
          <a:xfrm>
            <a:off x="840759" y="2062380"/>
            <a:ext cx="756726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858568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2"/>
          <a:stretch>
            <a:fillRect/>
          </a:stretch>
        </p:blipFill>
        <p:spPr>
          <a:xfrm>
            <a:off x="256854" y="380144"/>
            <a:ext cx="3112311" cy="661672"/>
          </a:xfrm>
          <a:prstGeom prst="rect">
            <a:avLst/>
          </a:prstGeom>
        </p:spPr>
      </p:pic>
      <p:sp>
        <p:nvSpPr>
          <p:cNvPr id="7" name="TextBox 6">
            <a:extLst>
              <a:ext uri="{FF2B5EF4-FFF2-40B4-BE49-F238E27FC236}">
                <a16:creationId xmlns:a16="http://schemas.microsoft.com/office/drawing/2014/main" id="{BF3F2C2E-11CF-7CC5-785A-CD90C1F7CCDC}"/>
              </a:ext>
            </a:extLst>
          </p:cNvPr>
          <p:cNvSpPr txBox="1"/>
          <p:nvPr/>
        </p:nvSpPr>
        <p:spPr>
          <a:xfrm>
            <a:off x="749876" y="2064564"/>
            <a:ext cx="10692248" cy="4524315"/>
          </a:xfrm>
          <a:prstGeom prst="rect">
            <a:avLst/>
          </a:prstGeom>
          <a:noFill/>
        </p:spPr>
        <p:txBody>
          <a:bodyPr wrap="square" rtlCol="0">
            <a:spAutoFit/>
          </a:bodyPr>
          <a:lstStyle/>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We believe our role as an academic health center is to solve real problems and transform the lives of our citizens. Across five health schools and numerous centers and institutes, that duty is woven through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EXCELLENCE IN EDUCATION</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RESEARCH</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SERVICE</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and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PATIENT CARE</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a:t>
            </a:r>
          </a:p>
          <a:p>
            <a:endPar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Students benefit from the opportunity to work alongside world-class practitioners and scientists and participate in groundbreaking research – it’s an environment that encourages curiosity, fosters innovation and champions patient-centric care.</a:t>
            </a:r>
          </a:p>
          <a:p>
            <a:endPar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Partnering with hospitals, clinics, health facilities and community organizations across the state, our students get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HANDS-ON EXPERIENCE</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and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UNIQUE TRAINING</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through rotations, residencies and other educational opportunities on the frontlines of modern patient care.</a:t>
            </a:r>
          </a:p>
          <a:p>
            <a:endPar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In the classroom,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INTERPROFESSIONAL EDUCATION</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experiences provide purpose-driven opportunities for students to engage in immersive, skill-based learning with others outside their discipline and across campus to prepare them to work as a collaborative practice team, ultimately improving outcomes for patients and populations.</a:t>
            </a:r>
          </a:p>
        </p:txBody>
      </p:sp>
      <p:sp>
        <p:nvSpPr>
          <p:cNvPr id="10" name="TextBox 9">
            <a:extLst>
              <a:ext uri="{FF2B5EF4-FFF2-40B4-BE49-F238E27FC236}">
                <a16:creationId xmlns:a16="http://schemas.microsoft.com/office/drawing/2014/main" id="{E0FAFDE4-3BC1-698A-C4A7-1427E3502E2A}"/>
              </a:ext>
            </a:extLst>
          </p:cNvPr>
          <p:cNvSpPr txBox="1"/>
          <p:nvPr/>
        </p:nvSpPr>
        <p:spPr>
          <a:xfrm>
            <a:off x="749876" y="1341599"/>
            <a:ext cx="11442124"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A MISSION OF CARE.</a:t>
            </a:r>
          </a:p>
        </p:txBody>
      </p:sp>
      <p:cxnSp>
        <p:nvCxnSpPr>
          <p:cNvPr id="12" name="Straight Connector 11">
            <a:extLst>
              <a:ext uri="{FF2B5EF4-FFF2-40B4-BE49-F238E27FC236}">
                <a16:creationId xmlns:a16="http://schemas.microsoft.com/office/drawing/2014/main" id="{11B591C5-F233-6FAF-77F6-7595428885D2}"/>
              </a:ext>
            </a:extLst>
          </p:cNvPr>
          <p:cNvCxnSpPr>
            <a:cxnSpLocks/>
          </p:cNvCxnSpPr>
          <p:nvPr/>
        </p:nvCxnSpPr>
        <p:spPr>
          <a:xfrm>
            <a:off x="822347" y="1990921"/>
            <a:ext cx="10619777"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785146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 name="Rectangle 31">
            <a:extLst>
              <a:ext uri="{FF2B5EF4-FFF2-40B4-BE49-F238E27FC236}">
                <a16:creationId xmlns:a16="http://schemas.microsoft.com/office/drawing/2014/main" id="{A7116FE7-88AE-D80B-4CA2-3F7CD9DE7174}"/>
              </a:ext>
            </a:extLst>
          </p:cNvPr>
          <p:cNvSpPr/>
          <p:nvPr/>
        </p:nvSpPr>
        <p:spPr>
          <a:xfrm>
            <a:off x="0" y="0"/>
            <a:ext cx="12192000" cy="6858000"/>
          </a:xfrm>
          <a:prstGeom prst="rect">
            <a:avLst/>
          </a:prstGeom>
          <a:solidFill>
            <a:srgbClr val="002855"/>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2"/>
          <a:srcRect/>
          <a:stretch/>
        </p:blipFill>
        <p:spPr>
          <a:xfrm>
            <a:off x="256854" y="436503"/>
            <a:ext cx="3112311" cy="574483"/>
          </a:xfrm>
          <a:prstGeom prst="rect">
            <a:avLst/>
          </a:prstGeom>
        </p:spPr>
      </p:pic>
      <p:sp>
        <p:nvSpPr>
          <p:cNvPr id="2" name="TextBox 1">
            <a:extLst>
              <a:ext uri="{FF2B5EF4-FFF2-40B4-BE49-F238E27FC236}">
                <a16:creationId xmlns:a16="http://schemas.microsoft.com/office/drawing/2014/main" id="{1CE11672-6056-BDC1-AC68-9371600770F5}"/>
              </a:ext>
            </a:extLst>
          </p:cNvPr>
          <p:cNvSpPr txBox="1"/>
          <p:nvPr/>
        </p:nvSpPr>
        <p:spPr>
          <a:xfrm>
            <a:off x="762149" y="2529723"/>
            <a:ext cx="5784701"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CHARLESTON</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Regional campus training students at Charleston Area Medical Center, located in the state’s capital.</a:t>
            </a:r>
          </a:p>
        </p:txBody>
      </p:sp>
      <p:sp>
        <p:nvSpPr>
          <p:cNvPr id="5" name="TextBox 4">
            <a:extLst>
              <a:ext uri="{FF2B5EF4-FFF2-40B4-BE49-F238E27FC236}">
                <a16:creationId xmlns:a16="http://schemas.microsoft.com/office/drawing/2014/main" id="{527E4F10-B539-795E-A6AF-CD7CC4C11EA7}"/>
              </a:ext>
            </a:extLst>
          </p:cNvPr>
          <p:cNvSpPr txBox="1"/>
          <p:nvPr/>
        </p:nvSpPr>
        <p:spPr>
          <a:xfrm>
            <a:off x="756012" y="1292504"/>
            <a:ext cx="7891426" cy="1200329"/>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THREE HEALTH SCIENCES CAMPUSES – ONE VISION FOR HEALTH.</a:t>
            </a:r>
            <a:r>
              <a:rPr lang="en-US" sz="3600" b="1" dirty="0">
                <a:solidFill>
                  <a:srgbClr val="EAAA00"/>
                </a:solidFill>
                <a:latin typeface="Arial Narrow" panose="020B0604020202020204" pitchFamily="34" charset="0"/>
                <a:ea typeface="Helvetica Neue" panose="02000503000000020004" pitchFamily="2" charset="0"/>
                <a:cs typeface="Arial Narrow" panose="020B0604020202020204" pitchFamily="34" charset="0"/>
              </a:rPr>
              <a:t>*</a:t>
            </a:r>
          </a:p>
        </p:txBody>
      </p:sp>
      <p:cxnSp>
        <p:nvCxnSpPr>
          <p:cNvPr id="6" name="Straight Connector 5">
            <a:extLst>
              <a:ext uri="{FF2B5EF4-FFF2-40B4-BE49-F238E27FC236}">
                <a16:creationId xmlns:a16="http://schemas.microsoft.com/office/drawing/2014/main" id="{B0DF2343-05F5-1E46-E3CE-0C2BEC950055}"/>
              </a:ext>
            </a:extLst>
          </p:cNvPr>
          <p:cNvCxnSpPr>
            <a:cxnSpLocks/>
          </p:cNvCxnSpPr>
          <p:nvPr/>
        </p:nvCxnSpPr>
        <p:spPr>
          <a:xfrm>
            <a:off x="834621" y="2456080"/>
            <a:ext cx="5763029"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6443DBC3-136B-F55E-9889-33FE162B3AB2}"/>
              </a:ext>
            </a:extLst>
          </p:cNvPr>
          <p:cNvSpPr txBox="1"/>
          <p:nvPr/>
        </p:nvSpPr>
        <p:spPr>
          <a:xfrm>
            <a:off x="762150" y="3609803"/>
            <a:ext cx="5835500"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EASTERN</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Regional campus providing a community-centered approach to education with a focus on rural health.</a:t>
            </a:r>
          </a:p>
        </p:txBody>
      </p:sp>
      <p:cxnSp>
        <p:nvCxnSpPr>
          <p:cNvPr id="19" name="Straight Connector 18">
            <a:extLst>
              <a:ext uri="{FF2B5EF4-FFF2-40B4-BE49-F238E27FC236}">
                <a16:creationId xmlns:a16="http://schemas.microsoft.com/office/drawing/2014/main" id="{0A849354-2C76-2B22-564B-DB25231A38BD}"/>
              </a:ext>
            </a:extLst>
          </p:cNvPr>
          <p:cNvCxnSpPr>
            <a:cxnSpLocks/>
          </p:cNvCxnSpPr>
          <p:nvPr/>
        </p:nvCxnSpPr>
        <p:spPr>
          <a:xfrm>
            <a:off x="834621" y="3536160"/>
            <a:ext cx="5763029"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5396CB57-2D50-60AF-238F-DF560B2E66B5}"/>
              </a:ext>
            </a:extLst>
          </p:cNvPr>
          <p:cNvSpPr txBox="1"/>
          <p:nvPr/>
        </p:nvSpPr>
        <p:spPr>
          <a:xfrm>
            <a:off x="762150" y="4689883"/>
            <a:ext cx="5784700" cy="92333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MORGANTOWN</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Largest concentration of healthcare, research and health professions resources in West Virginia.</a:t>
            </a:r>
          </a:p>
        </p:txBody>
      </p:sp>
      <p:cxnSp>
        <p:nvCxnSpPr>
          <p:cNvPr id="21" name="Straight Connector 20">
            <a:extLst>
              <a:ext uri="{FF2B5EF4-FFF2-40B4-BE49-F238E27FC236}">
                <a16:creationId xmlns:a16="http://schemas.microsoft.com/office/drawing/2014/main" id="{C22446C7-890A-0C6A-DDF7-404FFC2D3277}"/>
              </a:ext>
            </a:extLst>
          </p:cNvPr>
          <p:cNvCxnSpPr>
            <a:cxnSpLocks/>
          </p:cNvCxnSpPr>
          <p:nvPr/>
        </p:nvCxnSpPr>
        <p:spPr>
          <a:xfrm>
            <a:off x="843068" y="4636430"/>
            <a:ext cx="5760720"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31" name="TextBox 30">
            <a:extLst>
              <a:ext uri="{FF2B5EF4-FFF2-40B4-BE49-F238E27FC236}">
                <a16:creationId xmlns:a16="http://schemas.microsoft.com/office/drawing/2014/main" id="{254B01EB-970D-1A45-8349-148BAB8E6F10}"/>
              </a:ext>
            </a:extLst>
          </p:cNvPr>
          <p:cNvSpPr txBox="1"/>
          <p:nvPr/>
        </p:nvSpPr>
        <p:spPr>
          <a:xfrm>
            <a:off x="756012" y="6038344"/>
            <a:ext cx="5841638" cy="523220"/>
          </a:xfrm>
          <a:prstGeom prst="rect">
            <a:avLst/>
          </a:prstGeom>
          <a:noFill/>
        </p:spPr>
        <p:txBody>
          <a:bodyPr wrap="square" rtlCol="0">
            <a:spAutoFit/>
          </a:bodyPr>
          <a:lstStyle/>
          <a:p>
            <a:r>
              <a:rPr lang="en-US" sz="1400" i="1" dirty="0">
                <a:solidFill>
                  <a:srgbClr val="EAAA00"/>
                </a:solidFill>
                <a:latin typeface="Arial" panose="020B0604020202020204" pitchFamily="34" charset="0"/>
                <a:ea typeface="Helvetica Neue" panose="02000503000000020004" pitchFamily="2" charset="0"/>
                <a:cs typeface="Arial" panose="020B0604020202020204" pitchFamily="34" charset="0"/>
              </a:rPr>
              <a:t>*</a:t>
            </a:r>
            <a:r>
              <a:rPr lang="en-US" sz="1400" i="1" dirty="0">
                <a:solidFill>
                  <a:schemeClr val="bg1"/>
                </a:solidFill>
                <a:latin typeface="Arial" panose="020B0604020202020204" pitchFamily="34" charset="0"/>
                <a:ea typeface="Helvetica Neue" panose="02000503000000020004" pitchFamily="2" charset="0"/>
                <a:cs typeface="Arial" panose="020B0604020202020204" pitchFamily="34" charset="0"/>
              </a:rPr>
              <a:t>The School of Nursing offers programs in Beckley, Bridgeport, Charleston, Keyser and Morgantown.</a:t>
            </a:r>
          </a:p>
        </p:txBody>
      </p:sp>
      <p:pic>
        <p:nvPicPr>
          <p:cNvPr id="12" name="Picture 11">
            <a:extLst>
              <a:ext uri="{FF2B5EF4-FFF2-40B4-BE49-F238E27FC236}">
                <a16:creationId xmlns:a16="http://schemas.microsoft.com/office/drawing/2014/main" id="{A5D1C6E5-91EE-28F2-7321-02D8F4B0403F}"/>
              </a:ext>
            </a:extLst>
          </p:cNvPr>
          <p:cNvPicPr>
            <a:picLocks noChangeAspect="1"/>
          </p:cNvPicPr>
          <p:nvPr/>
        </p:nvPicPr>
        <p:blipFill>
          <a:blip r:embed="rId3"/>
          <a:srcRect/>
          <a:stretch/>
        </p:blipFill>
        <p:spPr>
          <a:xfrm>
            <a:off x="7186168" y="1883289"/>
            <a:ext cx="4883001" cy="4498311"/>
          </a:xfrm>
          <a:prstGeom prst="rect">
            <a:avLst/>
          </a:prstGeom>
        </p:spPr>
      </p:pic>
    </p:spTree>
    <p:extLst>
      <p:ext uri="{BB962C8B-B14F-4D97-AF65-F5344CB8AC3E}">
        <p14:creationId xmlns:p14="http://schemas.microsoft.com/office/powerpoint/2010/main" val="39055803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9000" b="-9000"/>
          </a:stretch>
        </a:blipFill>
        <a:effectLst/>
      </p:bgPr>
    </p:bg>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4"/>
          <a:srcRect/>
          <a:stretch/>
        </p:blipFill>
        <p:spPr>
          <a:xfrm>
            <a:off x="256854" y="436503"/>
            <a:ext cx="3112311" cy="574483"/>
          </a:xfrm>
          <a:prstGeom prst="rect">
            <a:avLst/>
          </a:prstGeom>
        </p:spPr>
      </p:pic>
      <p:sp>
        <p:nvSpPr>
          <p:cNvPr id="2" name="TextBox 1">
            <a:extLst>
              <a:ext uri="{FF2B5EF4-FFF2-40B4-BE49-F238E27FC236}">
                <a16:creationId xmlns:a16="http://schemas.microsoft.com/office/drawing/2014/main" id="{534B735B-B3B6-0286-60A2-268CB251734D}"/>
              </a:ext>
            </a:extLst>
          </p:cNvPr>
          <p:cNvSpPr txBox="1"/>
          <p:nvPr/>
        </p:nvSpPr>
        <p:spPr>
          <a:xfrm>
            <a:off x="3103521" y="2071444"/>
            <a:ext cx="2116063" cy="1754326"/>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5 SCHOOLS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Dentistry Medicine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Nursing Pharmacy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Public Health</a:t>
            </a:r>
          </a:p>
        </p:txBody>
      </p:sp>
      <p:sp>
        <p:nvSpPr>
          <p:cNvPr id="5" name="TextBox 4">
            <a:extLst>
              <a:ext uri="{FF2B5EF4-FFF2-40B4-BE49-F238E27FC236}">
                <a16:creationId xmlns:a16="http://schemas.microsoft.com/office/drawing/2014/main" id="{A9465D25-26DF-EF84-4487-DEAE3E0B5208}"/>
              </a:ext>
            </a:extLst>
          </p:cNvPr>
          <p:cNvSpPr txBox="1"/>
          <p:nvPr/>
        </p:nvSpPr>
        <p:spPr>
          <a:xfrm>
            <a:off x="762150" y="1325637"/>
            <a:ext cx="5922121" cy="646331"/>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OUR COMMUNITY.</a:t>
            </a:r>
          </a:p>
        </p:txBody>
      </p:sp>
      <p:cxnSp>
        <p:nvCxnSpPr>
          <p:cNvPr id="6" name="Straight Connector 5">
            <a:extLst>
              <a:ext uri="{FF2B5EF4-FFF2-40B4-BE49-F238E27FC236}">
                <a16:creationId xmlns:a16="http://schemas.microsoft.com/office/drawing/2014/main" id="{45FF86E6-9609-FF9C-584D-437DBE248BD8}"/>
              </a:ext>
            </a:extLst>
          </p:cNvPr>
          <p:cNvCxnSpPr>
            <a:cxnSpLocks/>
          </p:cNvCxnSpPr>
          <p:nvPr/>
        </p:nvCxnSpPr>
        <p:spPr>
          <a:xfrm>
            <a:off x="3095626" y="1997801"/>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7" name="TextBox 6">
            <a:extLst>
              <a:ext uri="{FF2B5EF4-FFF2-40B4-BE49-F238E27FC236}">
                <a16:creationId xmlns:a16="http://schemas.microsoft.com/office/drawing/2014/main" id="{A99145DC-EE91-C1DD-625B-993898A3C117}"/>
              </a:ext>
            </a:extLst>
          </p:cNvPr>
          <p:cNvSpPr txBox="1"/>
          <p:nvPr/>
        </p:nvSpPr>
        <p:spPr>
          <a:xfrm>
            <a:off x="7657111" y="4418834"/>
            <a:ext cx="2280265" cy="1477328"/>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60+ RESEARCH LABS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awarded more than </a:t>
            </a:r>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$100 MILLION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in grants</a:t>
            </a:r>
          </a:p>
        </p:txBody>
      </p:sp>
      <p:sp>
        <p:nvSpPr>
          <p:cNvPr id="10" name="TextBox 9">
            <a:extLst>
              <a:ext uri="{FF2B5EF4-FFF2-40B4-BE49-F238E27FC236}">
                <a16:creationId xmlns:a16="http://schemas.microsoft.com/office/drawing/2014/main" id="{17085F2F-E10F-771D-89E5-27FBDBB82BC0}"/>
              </a:ext>
            </a:extLst>
          </p:cNvPr>
          <p:cNvSpPr txBox="1"/>
          <p:nvPr/>
        </p:nvSpPr>
        <p:spPr>
          <a:xfrm>
            <a:off x="830795" y="4417584"/>
            <a:ext cx="2116063" cy="2031325"/>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3,892 STUDENTS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increase of 350 since 2019</a:t>
            </a:r>
          </a:p>
          <a:p>
            <a:endPar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600 RESIDENTS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increase of 200 since 2018</a:t>
            </a:r>
          </a:p>
        </p:txBody>
      </p:sp>
      <p:cxnSp>
        <p:nvCxnSpPr>
          <p:cNvPr id="11" name="Straight Connector 10">
            <a:extLst>
              <a:ext uri="{FF2B5EF4-FFF2-40B4-BE49-F238E27FC236}">
                <a16:creationId xmlns:a16="http://schemas.microsoft.com/office/drawing/2014/main" id="{5362BDE9-9D01-72C0-F7CA-45FB52F25339}"/>
              </a:ext>
            </a:extLst>
          </p:cNvPr>
          <p:cNvCxnSpPr>
            <a:cxnSpLocks/>
          </p:cNvCxnSpPr>
          <p:nvPr/>
        </p:nvCxnSpPr>
        <p:spPr>
          <a:xfrm>
            <a:off x="830795" y="4326453"/>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84088FB4-66D5-7C09-03B6-D675CDAAC22C}"/>
              </a:ext>
            </a:extLst>
          </p:cNvPr>
          <p:cNvSpPr txBox="1"/>
          <p:nvPr/>
        </p:nvSpPr>
        <p:spPr>
          <a:xfrm>
            <a:off x="5380316" y="4414084"/>
            <a:ext cx="2116063" cy="1200329"/>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1,500+ NEW FACULTY </a:t>
            </a:r>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recruited since 2016</a:t>
            </a:r>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15" name="Straight Connector 14">
            <a:extLst>
              <a:ext uri="{FF2B5EF4-FFF2-40B4-BE49-F238E27FC236}">
                <a16:creationId xmlns:a16="http://schemas.microsoft.com/office/drawing/2014/main" id="{B55BDD96-956A-2149-71AF-FBC994E8D91A}"/>
              </a:ext>
            </a:extLst>
          </p:cNvPr>
          <p:cNvCxnSpPr>
            <a:cxnSpLocks/>
          </p:cNvCxnSpPr>
          <p:nvPr/>
        </p:nvCxnSpPr>
        <p:spPr>
          <a:xfrm>
            <a:off x="5380316" y="4322953"/>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3" name="TextBox 2">
            <a:extLst>
              <a:ext uri="{FF2B5EF4-FFF2-40B4-BE49-F238E27FC236}">
                <a16:creationId xmlns:a16="http://schemas.microsoft.com/office/drawing/2014/main" id="{81E877B9-672C-4548-1B49-AC3A0F068B0F}"/>
              </a:ext>
            </a:extLst>
          </p:cNvPr>
          <p:cNvSpPr txBox="1"/>
          <p:nvPr/>
        </p:nvSpPr>
        <p:spPr>
          <a:xfrm>
            <a:off x="5380316" y="2088932"/>
            <a:ext cx="2116063" cy="2031325"/>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60+ DEGREE AND CERTIFICATE PROGRAMS </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bachelor’s, master’s and doctorate level</a:t>
            </a:r>
          </a:p>
        </p:txBody>
      </p:sp>
      <p:cxnSp>
        <p:nvCxnSpPr>
          <p:cNvPr id="4" name="Straight Connector 3">
            <a:extLst>
              <a:ext uri="{FF2B5EF4-FFF2-40B4-BE49-F238E27FC236}">
                <a16:creationId xmlns:a16="http://schemas.microsoft.com/office/drawing/2014/main" id="{29CBC00A-090C-0876-44D2-AA77C1BAF500}"/>
              </a:ext>
            </a:extLst>
          </p:cNvPr>
          <p:cNvCxnSpPr>
            <a:cxnSpLocks/>
          </p:cNvCxnSpPr>
          <p:nvPr/>
        </p:nvCxnSpPr>
        <p:spPr>
          <a:xfrm>
            <a:off x="5380316" y="1997801"/>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F817E57C-A78E-3E9D-6990-7C0989CA9024}"/>
              </a:ext>
            </a:extLst>
          </p:cNvPr>
          <p:cNvSpPr txBox="1"/>
          <p:nvPr/>
        </p:nvSpPr>
        <p:spPr>
          <a:xfrm>
            <a:off x="7657111" y="2088932"/>
            <a:ext cx="2280265" cy="2031325"/>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80+ RESIDENCY AND FELLOWSHIP PROGRAMS</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in dentistry, medicine, pharmacy and public health</a:t>
            </a:r>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17" name="Straight Connector 16">
            <a:extLst>
              <a:ext uri="{FF2B5EF4-FFF2-40B4-BE49-F238E27FC236}">
                <a16:creationId xmlns:a16="http://schemas.microsoft.com/office/drawing/2014/main" id="{A758087A-E0E5-8E71-1170-C8310003BE2D}"/>
              </a:ext>
            </a:extLst>
          </p:cNvPr>
          <p:cNvCxnSpPr>
            <a:cxnSpLocks/>
          </p:cNvCxnSpPr>
          <p:nvPr/>
        </p:nvCxnSpPr>
        <p:spPr>
          <a:xfrm>
            <a:off x="7657111" y="1997801"/>
            <a:ext cx="2280265"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9B922A61-01E3-5213-61E5-EEAD6568C0F7}"/>
              </a:ext>
            </a:extLst>
          </p:cNvPr>
          <p:cNvSpPr txBox="1"/>
          <p:nvPr/>
        </p:nvSpPr>
        <p:spPr>
          <a:xfrm>
            <a:off x="3103521" y="4414084"/>
            <a:ext cx="2116063" cy="1200329"/>
          </a:xfrm>
          <a:prstGeom prst="rect">
            <a:avLst/>
          </a:prstGeom>
          <a:noFill/>
        </p:spPr>
        <p:txBody>
          <a:bodyPr wrap="square" lIns="91440" tIns="45720" rIns="91440" bIns="45720" rtlCol="0" anchor="t">
            <a:spAutoFit/>
          </a:bodyPr>
          <a:lstStyle/>
          <a:p>
            <a:r>
              <a:rPr lang="en-US" b="1" dirty="0">
                <a:solidFill>
                  <a:srgbClr val="EAAA00"/>
                </a:solidFill>
                <a:latin typeface="Arial"/>
                <a:ea typeface="Helvetica Neue" panose="02000503000000020004" pitchFamily="2" charset="0"/>
                <a:cs typeface="Arial"/>
              </a:rPr>
              <a:t>100 COMMUNITY SERVICE HOURS </a:t>
            </a:r>
            <a:r>
              <a:rPr lang="en-US" b="1" dirty="0">
                <a:solidFill>
                  <a:schemeClr val="bg1"/>
                </a:solidFill>
                <a:latin typeface="Arial"/>
                <a:ea typeface="Helvetica Neue" panose="02000503000000020004" pitchFamily="2" charset="0"/>
                <a:cs typeface="Arial"/>
              </a:rPr>
              <a:t>completed by most students</a:t>
            </a:r>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19" name="Straight Connector 18">
            <a:extLst>
              <a:ext uri="{FF2B5EF4-FFF2-40B4-BE49-F238E27FC236}">
                <a16:creationId xmlns:a16="http://schemas.microsoft.com/office/drawing/2014/main" id="{E8D6DBFE-3FE4-D21A-7561-833B262A1903}"/>
              </a:ext>
            </a:extLst>
          </p:cNvPr>
          <p:cNvCxnSpPr>
            <a:cxnSpLocks/>
          </p:cNvCxnSpPr>
          <p:nvPr/>
        </p:nvCxnSpPr>
        <p:spPr>
          <a:xfrm>
            <a:off x="3103521" y="4322953"/>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20" name="TextBox 19">
            <a:extLst>
              <a:ext uri="{FF2B5EF4-FFF2-40B4-BE49-F238E27FC236}">
                <a16:creationId xmlns:a16="http://schemas.microsoft.com/office/drawing/2014/main" id="{A96F4B76-2091-875B-0376-F40093F67E11}"/>
              </a:ext>
            </a:extLst>
          </p:cNvPr>
          <p:cNvSpPr txBox="1"/>
          <p:nvPr/>
        </p:nvSpPr>
        <p:spPr>
          <a:xfrm>
            <a:off x="826726" y="2088932"/>
            <a:ext cx="2116063" cy="1477328"/>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1 ACADEMIC HEALTH CENTER</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housing all health sciences schools </a:t>
            </a:r>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p:txBody>
      </p:sp>
      <p:cxnSp>
        <p:nvCxnSpPr>
          <p:cNvPr id="21" name="Straight Connector 20">
            <a:extLst>
              <a:ext uri="{FF2B5EF4-FFF2-40B4-BE49-F238E27FC236}">
                <a16:creationId xmlns:a16="http://schemas.microsoft.com/office/drawing/2014/main" id="{408DAEEB-7900-787E-AAA8-CB536E7F3088}"/>
              </a:ext>
            </a:extLst>
          </p:cNvPr>
          <p:cNvCxnSpPr>
            <a:cxnSpLocks/>
          </p:cNvCxnSpPr>
          <p:nvPr/>
        </p:nvCxnSpPr>
        <p:spPr>
          <a:xfrm>
            <a:off x="826726" y="1997801"/>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cxnSp>
        <p:nvCxnSpPr>
          <p:cNvPr id="23" name="Straight Connector 22">
            <a:extLst>
              <a:ext uri="{FF2B5EF4-FFF2-40B4-BE49-F238E27FC236}">
                <a16:creationId xmlns:a16="http://schemas.microsoft.com/office/drawing/2014/main" id="{178B03F3-4C44-599D-A92D-82AB6BCFC023}"/>
              </a:ext>
            </a:extLst>
          </p:cNvPr>
          <p:cNvCxnSpPr>
            <a:cxnSpLocks/>
          </p:cNvCxnSpPr>
          <p:nvPr/>
        </p:nvCxnSpPr>
        <p:spPr>
          <a:xfrm>
            <a:off x="7657111" y="4322953"/>
            <a:ext cx="2280265"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31138815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DF72E67-2D9D-4F93-943D-8729AED9AEE5}"/>
              </a:ext>
            </a:extLst>
          </p:cNvPr>
          <p:cNvPicPr>
            <a:picLocks noChangeAspect="1"/>
          </p:cNvPicPr>
          <p:nvPr/>
        </p:nvPicPr>
        <p:blipFill rotWithShape="1">
          <a:blip r:embed="rId3"/>
          <a:srcRect l="5028" t="4894" r="8769" b="22340"/>
          <a:stretch/>
        </p:blipFill>
        <p:spPr>
          <a:xfrm>
            <a:off x="0" y="0"/>
            <a:ext cx="12192000" cy="6858000"/>
          </a:xfrm>
          <a:prstGeom prst="rect">
            <a:avLst/>
          </a:prstGeom>
        </p:spPr>
      </p:pic>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4"/>
          <a:stretch>
            <a:fillRect/>
          </a:stretch>
        </p:blipFill>
        <p:spPr>
          <a:xfrm>
            <a:off x="256854" y="380144"/>
            <a:ext cx="3112311" cy="661672"/>
          </a:xfrm>
          <a:prstGeom prst="rect">
            <a:avLst/>
          </a:prstGeom>
        </p:spPr>
      </p:pic>
      <p:sp>
        <p:nvSpPr>
          <p:cNvPr id="6" name="TextBox 5">
            <a:extLst>
              <a:ext uri="{FF2B5EF4-FFF2-40B4-BE49-F238E27FC236}">
                <a16:creationId xmlns:a16="http://schemas.microsoft.com/office/drawing/2014/main" id="{C23F0875-B474-9868-814C-8999C647BDA5}"/>
              </a:ext>
            </a:extLst>
          </p:cNvPr>
          <p:cNvSpPr txBox="1"/>
          <p:nvPr/>
        </p:nvSpPr>
        <p:spPr>
          <a:xfrm>
            <a:off x="749876" y="3338535"/>
            <a:ext cx="7695624" cy="3416320"/>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Cancer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Critical Care &amp; Trauma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Heart &amp; Vascular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Rockefeller Neuroscience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Eye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Center for Excellence in Disabilities</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West Virginia Clinical &amp; Translational Science Institute</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West Virginia Prevention Research Center</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Center for Diabetes and Metabolic Health</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Injury Control Research Center</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WVU Office of Health Services Research</a:t>
            </a:r>
          </a:p>
          <a:p>
            <a:r>
              <a:rPr lang="en-US" b="1" dirty="0">
                <a:solidFill>
                  <a:srgbClr val="EAAA00"/>
                </a:solidFill>
                <a:latin typeface="Arial" panose="020B0604020202020204" pitchFamily="34" charset="0"/>
                <a:ea typeface="Helvetica Neue Condensed Black" panose="02000503000000020004" pitchFamily="2" charset="0"/>
                <a:cs typeface="Arial" panose="020B0604020202020204" pitchFamily="34" charset="0"/>
              </a:rPr>
              <a:t>/</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West Virginia Geriatric Education Center</a:t>
            </a:r>
          </a:p>
        </p:txBody>
      </p:sp>
      <p:sp>
        <p:nvSpPr>
          <p:cNvPr id="7" name="TextBox 6">
            <a:extLst>
              <a:ext uri="{FF2B5EF4-FFF2-40B4-BE49-F238E27FC236}">
                <a16:creationId xmlns:a16="http://schemas.microsoft.com/office/drawing/2014/main" id="{BF3F2C2E-11CF-7CC5-785A-CD90C1F7CCDC}"/>
              </a:ext>
            </a:extLst>
          </p:cNvPr>
          <p:cNvSpPr txBox="1"/>
          <p:nvPr/>
        </p:nvSpPr>
        <p:spPr>
          <a:xfrm>
            <a:off x="749876" y="2064564"/>
            <a:ext cx="10692248" cy="1200329"/>
          </a:xfrm>
          <a:prstGeom prst="rect">
            <a:avLst/>
          </a:prstGeom>
          <a:noFill/>
        </p:spPr>
        <p:txBody>
          <a:bodyPr wrap="square" lIns="91440" tIns="45720" rIns="91440" bIns="45720" rtlCol="0" anchor="t">
            <a:spAutoFit/>
          </a:bodyPr>
          <a:lstStyle/>
          <a:p>
            <a:r>
              <a:rPr lang="en-US" b="1" dirty="0">
                <a:solidFill>
                  <a:srgbClr val="002060"/>
                </a:solidFill>
                <a:latin typeface="Arial"/>
                <a:ea typeface="Helvetica Neue" panose="02000503000000020004" pitchFamily="2" charset="0"/>
                <a:cs typeface="Arial"/>
              </a:rPr>
              <a:t>Understanding, and eliminating, vexing health problems requires specialists and researchers who are collaborating across the university and with peers and partners in the industry. We are advancing care in Alzheimer's disease, cancer research and treatment, heart and vascular care, as well as developing strategies to combat the country’s opioid crisis.</a:t>
            </a:r>
          </a:p>
        </p:txBody>
      </p:sp>
      <p:sp>
        <p:nvSpPr>
          <p:cNvPr id="10" name="TextBox 9">
            <a:extLst>
              <a:ext uri="{FF2B5EF4-FFF2-40B4-BE49-F238E27FC236}">
                <a16:creationId xmlns:a16="http://schemas.microsoft.com/office/drawing/2014/main" id="{E0FAFDE4-3BC1-698A-C4A7-1427E3502E2A}"/>
              </a:ext>
            </a:extLst>
          </p:cNvPr>
          <p:cNvSpPr txBox="1"/>
          <p:nvPr/>
        </p:nvSpPr>
        <p:spPr>
          <a:xfrm>
            <a:off x="749876" y="1341599"/>
            <a:ext cx="11442124"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EXCELLENCE IN TREATMENT, PREVENTION AND RESEARCH.</a:t>
            </a:r>
          </a:p>
        </p:txBody>
      </p:sp>
      <p:cxnSp>
        <p:nvCxnSpPr>
          <p:cNvPr id="12" name="Straight Connector 11">
            <a:extLst>
              <a:ext uri="{FF2B5EF4-FFF2-40B4-BE49-F238E27FC236}">
                <a16:creationId xmlns:a16="http://schemas.microsoft.com/office/drawing/2014/main" id="{11B591C5-F233-6FAF-77F6-7595428885D2}"/>
              </a:ext>
            </a:extLst>
          </p:cNvPr>
          <p:cNvCxnSpPr>
            <a:cxnSpLocks/>
          </p:cNvCxnSpPr>
          <p:nvPr/>
        </p:nvCxnSpPr>
        <p:spPr>
          <a:xfrm>
            <a:off x="822347" y="1990921"/>
            <a:ext cx="10619777"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9082453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a:extLst>
              <a:ext uri="{FF2B5EF4-FFF2-40B4-BE49-F238E27FC236}">
                <a16:creationId xmlns:a16="http://schemas.microsoft.com/office/drawing/2014/main" id="{CA5788A0-CF36-E7DD-9518-30258DE8EBD8}"/>
              </a:ext>
            </a:extLst>
          </p:cNvPr>
          <p:cNvSpPr>
            <a:spLocks noGrp="1"/>
          </p:cNvSpPr>
          <p:nvPr>
            <p:ph type="subTitle" idx="1"/>
          </p:nvPr>
        </p:nvSpPr>
        <p:spPr>
          <a:xfrm>
            <a:off x="719191" y="2406081"/>
            <a:ext cx="9712504" cy="4707888"/>
          </a:xfrm>
        </p:spPr>
        <p:txBody>
          <a:bodyPr>
            <a:normAutofit/>
          </a:bodyPr>
          <a:lstStyle/>
          <a:p>
            <a:pPr algn="l"/>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dirty="0">
              <a:solidFill>
                <a:srgbClr val="002060"/>
              </a:solidFill>
              <a:latin typeface="Helvetica Neue" panose="02000503000000020004" pitchFamily="2" charset="0"/>
              <a:ea typeface="Helvetica Neue" panose="02000503000000020004" pitchFamily="2" charset="0"/>
              <a:cs typeface="Helvetica Neue" panose="02000503000000020004" pitchFamily="2" charset="0"/>
            </a:endParaRPr>
          </a:p>
          <a:p>
            <a:pPr algn="l"/>
            <a:endParaRPr lang="en-US" dirty="0"/>
          </a:p>
        </p:txBody>
      </p:sp>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3"/>
          <a:stretch>
            <a:fillRect/>
          </a:stretch>
        </p:blipFill>
        <p:spPr>
          <a:xfrm>
            <a:off x="256854" y="380144"/>
            <a:ext cx="3112311" cy="661672"/>
          </a:xfrm>
          <a:prstGeom prst="rect">
            <a:avLst/>
          </a:prstGeom>
        </p:spPr>
      </p:pic>
      <p:sp>
        <p:nvSpPr>
          <p:cNvPr id="2" name="TextBox 1">
            <a:extLst>
              <a:ext uri="{FF2B5EF4-FFF2-40B4-BE49-F238E27FC236}">
                <a16:creationId xmlns:a16="http://schemas.microsoft.com/office/drawing/2014/main" id="{0C6DE6D3-03DD-D116-7C2F-AE88A1C28022}"/>
              </a:ext>
            </a:extLst>
          </p:cNvPr>
          <p:cNvSpPr txBox="1"/>
          <p:nvPr/>
        </p:nvSpPr>
        <p:spPr>
          <a:xfrm>
            <a:off x="756012" y="2052862"/>
            <a:ext cx="9262631" cy="4524315"/>
          </a:xfrm>
          <a:prstGeom prst="rect">
            <a:avLst/>
          </a:prstGeom>
          <a:noFill/>
        </p:spPr>
        <p:txBody>
          <a:bodyPr wrap="square" lIns="91440" tIns="45720" rIns="91440" bIns="45720" rtlCol="0" anchor="t">
            <a:spAutoFit/>
          </a:bodyPr>
          <a:lstStyle/>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At West Virginia University, we know the power of curiosity drives the engine of progress.</a:t>
            </a:r>
          </a:p>
          <a:p>
            <a:endPar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WVU is designated an </a:t>
            </a:r>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R1: DOCTORAL UNIVERSITY</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 the highest level of research activity – by the Carnegie Classification of Institutes of Higher Education.</a:t>
            </a:r>
          </a:p>
          <a:p>
            <a:endParaRPr lang="en-US"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dirty="0">
                <a:solidFill>
                  <a:srgbClr val="002060"/>
                </a:solidFill>
                <a:latin typeface="Arial" panose="020B0604020202020204" pitchFamily="34" charset="0"/>
                <a:ea typeface="Helvetica Neue" panose="02000503000000020004" pitchFamily="2" charset="0"/>
                <a:cs typeface="Arial" panose="020B0604020202020204" pitchFamily="34" charset="0"/>
              </a:rPr>
              <a:t>One of only five flagship R1 land-grant community engaged universities, WVU Health Sciences laboratories are attracting the best and brightest talent from around the country and the world. </a:t>
            </a:r>
          </a:p>
          <a:p>
            <a:endParaRPr lang="en-US"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dirty="0">
                <a:solidFill>
                  <a:srgbClr val="002060"/>
                </a:solidFill>
                <a:latin typeface="Arial" panose="020B0604020202020204" pitchFamily="34" charset="0"/>
                <a:ea typeface="Helvetica Neue" panose="02000503000000020004" pitchFamily="2" charset="0"/>
                <a:cs typeface="Arial" panose="020B0604020202020204" pitchFamily="34" charset="0"/>
              </a:rPr>
              <a:t>We’re breaking down barriers between academic disciplines, schools and colleges and building multidisciplinary research teams to address important health problems in our state and nation.</a:t>
            </a:r>
          </a:p>
          <a:p>
            <a:endParaRPr lang="en-US" dirty="0">
              <a:solidFill>
                <a:srgbClr val="002060"/>
              </a:solidFill>
              <a:latin typeface="Arial" panose="020B0604020202020204" pitchFamily="34" charset="0"/>
              <a:ea typeface="Helvetica Neue" panose="02000503000000020004" pitchFamily="2" charset="0"/>
              <a:cs typeface="Arial" panose="020B0604020202020204" pitchFamily="34" charset="0"/>
            </a:endParaRPr>
          </a:p>
          <a:p>
            <a:r>
              <a:rPr lang="en-US" dirty="0">
                <a:solidFill>
                  <a:srgbClr val="002060"/>
                </a:solidFill>
                <a:latin typeface="Arial"/>
                <a:ea typeface="Helvetica Neue" panose="02000503000000020004" pitchFamily="2" charset="0"/>
                <a:cs typeface="Arial"/>
              </a:rPr>
              <a:t>At WVU, graduate and undergraduate students are key members of our laboratory teams and collaborate with – and learn from – established scientists.</a:t>
            </a:r>
          </a:p>
        </p:txBody>
      </p:sp>
      <p:sp>
        <p:nvSpPr>
          <p:cNvPr id="5" name="TextBox 4">
            <a:extLst>
              <a:ext uri="{FF2B5EF4-FFF2-40B4-BE49-F238E27FC236}">
                <a16:creationId xmlns:a16="http://schemas.microsoft.com/office/drawing/2014/main" id="{32EC21E6-206B-1DFC-7FEC-03F32335EA15}"/>
              </a:ext>
            </a:extLst>
          </p:cNvPr>
          <p:cNvSpPr txBox="1"/>
          <p:nvPr/>
        </p:nvSpPr>
        <p:spPr>
          <a:xfrm>
            <a:off x="756012" y="1292504"/>
            <a:ext cx="9262631"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RESEARCH IS OUR STRENGTH.</a:t>
            </a:r>
          </a:p>
        </p:txBody>
      </p:sp>
      <p:cxnSp>
        <p:nvCxnSpPr>
          <p:cNvPr id="6" name="Straight Connector 5">
            <a:extLst>
              <a:ext uri="{FF2B5EF4-FFF2-40B4-BE49-F238E27FC236}">
                <a16:creationId xmlns:a16="http://schemas.microsoft.com/office/drawing/2014/main" id="{AFA1DF10-BC3E-4A0D-D3BD-5A5F1D6FC6AF}"/>
              </a:ext>
            </a:extLst>
          </p:cNvPr>
          <p:cNvCxnSpPr>
            <a:cxnSpLocks/>
          </p:cNvCxnSpPr>
          <p:nvPr/>
        </p:nvCxnSpPr>
        <p:spPr>
          <a:xfrm>
            <a:off x="828483" y="1979219"/>
            <a:ext cx="9190160"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14209263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D688938B-274E-C6BF-A92B-F1334DA21E15}"/>
              </a:ext>
            </a:extLst>
          </p:cNvPr>
          <p:cNvPicPr>
            <a:picLocks noChangeAspect="1"/>
          </p:cNvPicPr>
          <p:nvPr/>
        </p:nvPicPr>
        <p:blipFill rotWithShape="1">
          <a:blip r:embed="rId3"/>
          <a:srcRect t="12565" r="28272" b="26948"/>
          <a:stretch/>
        </p:blipFill>
        <p:spPr>
          <a:xfrm>
            <a:off x="0" y="0"/>
            <a:ext cx="12192000" cy="6858000"/>
          </a:xfrm>
          <a:prstGeom prst="rect">
            <a:avLst/>
          </a:prstGeom>
        </p:spPr>
      </p:pic>
      <p:sp>
        <p:nvSpPr>
          <p:cNvPr id="2" name="TextBox 1">
            <a:extLst>
              <a:ext uri="{FF2B5EF4-FFF2-40B4-BE49-F238E27FC236}">
                <a16:creationId xmlns:a16="http://schemas.microsoft.com/office/drawing/2014/main" id="{FE0D6165-4F3C-E20B-E4B7-05CE95DE1150}"/>
              </a:ext>
            </a:extLst>
          </p:cNvPr>
          <p:cNvSpPr txBox="1"/>
          <p:nvPr/>
        </p:nvSpPr>
        <p:spPr>
          <a:xfrm>
            <a:off x="826969" y="2071444"/>
            <a:ext cx="2613209" cy="1477328"/>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$44.7M</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Stroke </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Experimental Stroke Core and Rodent Behavior Core</a:t>
            </a:r>
          </a:p>
        </p:txBody>
      </p:sp>
      <p:sp>
        <p:nvSpPr>
          <p:cNvPr id="3" name="TextBox 2">
            <a:extLst>
              <a:ext uri="{FF2B5EF4-FFF2-40B4-BE49-F238E27FC236}">
                <a16:creationId xmlns:a16="http://schemas.microsoft.com/office/drawing/2014/main" id="{1B59331B-AB3F-F1D6-7C68-37BB7E2E572B}"/>
              </a:ext>
            </a:extLst>
          </p:cNvPr>
          <p:cNvSpPr txBox="1"/>
          <p:nvPr/>
        </p:nvSpPr>
        <p:spPr>
          <a:xfrm>
            <a:off x="762150" y="1325637"/>
            <a:ext cx="10943381" cy="646331"/>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NIH CENTERS OF BIOMEDICAL RESEARCH EXCELLENCE.</a:t>
            </a:r>
          </a:p>
        </p:txBody>
      </p:sp>
      <p:cxnSp>
        <p:nvCxnSpPr>
          <p:cNvPr id="5" name="Straight Connector 4">
            <a:extLst>
              <a:ext uri="{FF2B5EF4-FFF2-40B4-BE49-F238E27FC236}">
                <a16:creationId xmlns:a16="http://schemas.microsoft.com/office/drawing/2014/main" id="{0352F524-5B97-8D17-793C-19AA24E34D00}"/>
              </a:ext>
            </a:extLst>
          </p:cNvPr>
          <p:cNvCxnSpPr>
            <a:cxnSpLocks/>
          </p:cNvCxnSpPr>
          <p:nvPr/>
        </p:nvCxnSpPr>
        <p:spPr>
          <a:xfrm>
            <a:off x="830795" y="1997801"/>
            <a:ext cx="10638567"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6" name="TextBox 5">
            <a:extLst>
              <a:ext uri="{FF2B5EF4-FFF2-40B4-BE49-F238E27FC236}">
                <a16:creationId xmlns:a16="http://schemas.microsoft.com/office/drawing/2014/main" id="{D8BBE959-57D5-72A8-EEB3-87135C6EA1C1}"/>
              </a:ext>
            </a:extLst>
          </p:cNvPr>
          <p:cNvSpPr txBox="1"/>
          <p:nvPr/>
        </p:nvSpPr>
        <p:spPr>
          <a:xfrm>
            <a:off x="3843347" y="2083067"/>
            <a:ext cx="2763344" cy="1477328"/>
          </a:xfrm>
          <a:prstGeom prst="rect">
            <a:avLst/>
          </a:prstGeom>
          <a:noFill/>
        </p:spPr>
        <p:txBody>
          <a:bodyPr wrap="square" rtlCol="0">
            <a:spAutoFit/>
          </a:bodyPr>
          <a:lstStyle/>
          <a:p>
            <a:endPar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Tumor Microenvironment</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Flow Cytometry Core and Animal Imaging Core</a:t>
            </a:r>
          </a:p>
        </p:txBody>
      </p:sp>
      <p:sp>
        <p:nvSpPr>
          <p:cNvPr id="8" name="TextBox 7">
            <a:extLst>
              <a:ext uri="{FF2B5EF4-FFF2-40B4-BE49-F238E27FC236}">
                <a16:creationId xmlns:a16="http://schemas.microsoft.com/office/drawing/2014/main" id="{BDE3374C-88F6-FD9F-69B6-98E8C37BFDAB}"/>
              </a:ext>
            </a:extLst>
          </p:cNvPr>
          <p:cNvSpPr txBox="1"/>
          <p:nvPr/>
        </p:nvSpPr>
        <p:spPr>
          <a:xfrm>
            <a:off x="6859725" y="2083066"/>
            <a:ext cx="2613210" cy="1200329"/>
          </a:xfrm>
          <a:prstGeom prst="rect">
            <a:avLst/>
          </a:prstGeom>
          <a:noFill/>
        </p:spPr>
        <p:txBody>
          <a:bodyPr wrap="square" rtlCol="0">
            <a:spAutoFit/>
          </a:bodyPr>
          <a:lstStyle/>
          <a:p>
            <a:endPar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Visual Sciences</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Visual Function and Morphology Core</a:t>
            </a:r>
            <a:endParaRPr lang="en-US" dirty="0">
              <a:solidFill>
                <a:srgbClr val="EAAA00"/>
              </a:solidFill>
              <a:latin typeface="Arial" panose="020B0604020202020204" pitchFamily="34" charset="0"/>
              <a:ea typeface="Helvetica Neue Thin" panose="020B0403020202020204" pitchFamily="34" charset="0"/>
              <a:cs typeface="Arial" panose="020B0604020202020204" pitchFamily="34" charset="0"/>
            </a:endParaRPr>
          </a:p>
        </p:txBody>
      </p:sp>
      <p:pic>
        <p:nvPicPr>
          <p:cNvPr id="12" name="Picture 11">
            <a:extLst>
              <a:ext uri="{FF2B5EF4-FFF2-40B4-BE49-F238E27FC236}">
                <a16:creationId xmlns:a16="http://schemas.microsoft.com/office/drawing/2014/main" id="{78218663-ECCB-F383-B058-0C05A79684A1}"/>
              </a:ext>
            </a:extLst>
          </p:cNvPr>
          <p:cNvPicPr>
            <a:picLocks noChangeAspect="1"/>
          </p:cNvPicPr>
          <p:nvPr/>
        </p:nvPicPr>
        <p:blipFill>
          <a:blip r:embed="rId4"/>
          <a:srcRect/>
          <a:stretch/>
        </p:blipFill>
        <p:spPr>
          <a:xfrm>
            <a:off x="256854" y="436503"/>
            <a:ext cx="3112311" cy="574483"/>
          </a:xfrm>
          <a:prstGeom prst="rect">
            <a:avLst/>
          </a:prstGeom>
        </p:spPr>
      </p:pic>
      <p:sp>
        <p:nvSpPr>
          <p:cNvPr id="9" name="TextBox 8">
            <a:extLst>
              <a:ext uri="{FF2B5EF4-FFF2-40B4-BE49-F238E27FC236}">
                <a16:creationId xmlns:a16="http://schemas.microsoft.com/office/drawing/2014/main" id="{2535D33B-A7D0-ACDD-D10E-D92B1583CA25}"/>
              </a:ext>
            </a:extLst>
          </p:cNvPr>
          <p:cNvSpPr txBox="1"/>
          <p:nvPr/>
        </p:nvSpPr>
        <p:spPr>
          <a:xfrm>
            <a:off x="826969" y="4567796"/>
            <a:ext cx="2194803" cy="1754326"/>
          </a:xfrm>
          <a:prstGeom prst="rect">
            <a:avLst/>
          </a:prstGeom>
          <a:noFill/>
        </p:spPr>
        <p:txBody>
          <a:bodyPr wrap="square" rtlCol="0">
            <a:spAutoFit/>
          </a:bodyPr>
          <a:lstStyle/>
          <a:p>
            <a:r>
              <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rPr>
              <a:t>$30.1M</a:t>
            </a: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Behavioral and Biomedical Sciences Interface</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89 Traineeships (2008-2024) </a:t>
            </a:r>
          </a:p>
        </p:txBody>
      </p:sp>
      <p:sp>
        <p:nvSpPr>
          <p:cNvPr id="11" name="TextBox 10">
            <a:extLst>
              <a:ext uri="{FF2B5EF4-FFF2-40B4-BE49-F238E27FC236}">
                <a16:creationId xmlns:a16="http://schemas.microsoft.com/office/drawing/2014/main" id="{663CC236-4A3A-1E7D-747E-16A3DBC9AF0A}"/>
              </a:ext>
            </a:extLst>
          </p:cNvPr>
          <p:cNvSpPr txBox="1"/>
          <p:nvPr/>
        </p:nvSpPr>
        <p:spPr>
          <a:xfrm>
            <a:off x="762150" y="3820631"/>
            <a:ext cx="6114510" cy="646331"/>
          </a:xfrm>
          <a:prstGeom prst="rect">
            <a:avLst/>
          </a:prstGeom>
          <a:noFill/>
        </p:spPr>
        <p:txBody>
          <a:bodyPr wrap="square" rtlCol="0">
            <a:spAutoFit/>
          </a:bodyPr>
          <a:lstStyle/>
          <a:p>
            <a:r>
              <a:rPr lang="en-US" sz="3600" b="1" dirty="0">
                <a:solidFill>
                  <a:schemeClr val="bg1"/>
                </a:solidFill>
                <a:latin typeface="Arial Narrow" panose="020B0604020202020204" pitchFamily="34" charset="0"/>
                <a:ea typeface="Helvetica Neue" panose="02000503000000020004" pitchFamily="2" charset="0"/>
                <a:cs typeface="Arial Narrow" panose="020B0604020202020204" pitchFamily="34" charset="0"/>
              </a:rPr>
              <a:t>NIH T32 TRAINING GRANTS.</a:t>
            </a:r>
          </a:p>
        </p:txBody>
      </p:sp>
      <p:cxnSp>
        <p:nvCxnSpPr>
          <p:cNvPr id="13" name="Straight Connector 12">
            <a:extLst>
              <a:ext uri="{FF2B5EF4-FFF2-40B4-BE49-F238E27FC236}">
                <a16:creationId xmlns:a16="http://schemas.microsoft.com/office/drawing/2014/main" id="{3658BBB8-D5F3-57B2-3F3F-F20877A4FEDF}"/>
              </a:ext>
            </a:extLst>
          </p:cNvPr>
          <p:cNvCxnSpPr>
            <a:cxnSpLocks/>
          </p:cNvCxnSpPr>
          <p:nvPr/>
        </p:nvCxnSpPr>
        <p:spPr>
          <a:xfrm flipV="1">
            <a:off x="830795" y="4466962"/>
            <a:ext cx="10638567" cy="25833"/>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4" name="TextBox 13">
            <a:extLst>
              <a:ext uri="{FF2B5EF4-FFF2-40B4-BE49-F238E27FC236}">
                <a16:creationId xmlns:a16="http://schemas.microsoft.com/office/drawing/2014/main" id="{E15B824E-AF38-9C7E-9064-96B7A0111529}"/>
              </a:ext>
            </a:extLst>
          </p:cNvPr>
          <p:cNvSpPr txBox="1"/>
          <p:nvPr/>
        </p:nvSpPr>
        <p:spPr>
          <a:xfrm>
            <a:off x="3369165" y="4574270"/>
            <a:ext cx="2116063" cy="2031325"/>
          </a:xfrm>
          <a:prstGeom prst="rect">
            <a:avLst/>
          </a:prstGeom>
          <a:noFill/>
        </p:spPr>
        <p:txBody>
          <a:bodyPr wrap="square" rtlCol="0">
            <a:spAutoFit/>
          </a:bodyPr>
          <a:lstStyle/>
          <a:p>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Stroke and Its Alzheimer’s Related Dementias</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70 Traineeships (2017-2026)</a:t>
            </a:r>
          </a:p>
        </p:txBody>
      </p:sp>
      <p:sp>
        <p:nvSpPr>
          <p:cNvPr id="16" name="TextBox 15">
            <a:extLst>
              <a:ext uri="{FF2B5EF4-FFF2-40B4-BE49-F238E27FC236}">
                <a16:creationId xmlns:a16="http://schemas.microsoft.com/office/drawing/2014/main" id="{F38D726D-F9B4-BCF1-E5CB-A12C634078BE}"/>
              </a:ext>
            </a:extLst>
          </p:cNvPr>
          <p:cNvSpPr txBox="1"/>
          <p:nvPr/>
        </p:nvSpPr>
        <p:spPr>
          <a:xfrm>
            <a:off x="5832621" y="4584275"/>
            <a:ext cx="2125583" cy="2031325"/>
          </a:xfrm>
          <a:prstGeom prst="rect">
            <a:avLst/>
          </a:prstGeom>
          <a:noFill/>
        </p:spPr>
        <p:txBody>
          <a:bodyPr wrap="square" rtlCol="0">
            <a:spAutoFit/>
          </a:bodyPr>
          <a:lstStyle/>
          <a:p>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Cell &amp; Molecular Biology and Biomedical Engineering</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27 Traineeships (2019-2024)</a:t>
            </a:r>
            <a:endParaRPr lang="en-US" dirty="0">
              <a:solidFill>
                <a:srgbClr val="EAAA00"/>
              </a:solidFill>
              <a:latin typeface="Arial" panose="020B0604020202020204" pitchFamily="34" charset="0"/>
              <a:ea typeface="Helvetica Neue Thin" panose="020B0403020202020204" pitchFamily="34" charset="0"/>
              <a:cs typeface="Arial" panose="020B0604020202020204" pitchFamily="34" charset="0"/>
            </a:endParaRPr>
          </a:p>
        </p:txBody>
      </p:sp>
      <p:sp>
        <p:nvSpPr>
          <p:cNvPr id="18" name="TextBox 17">
            <a:extLst>
              <a:ext uri="{FF2B5EF4-FFF2-40B4-BE49-F238E27FC236}">
                <a16:creationId xmlns:a16="http://schemas.microsoft.com/office/drawing/2014/main" id="{536D7957-655D-FD2A-8DE9-DA187A87E7FF}"/>
              </a:ext>
            </a:extLst>
          </p:cNvPr>
          <p:cNvSpPr txBox="1"/>
          <p:nvPr/>
        </p:nvSpPr>
        <p:spPr>
          <a:xfrm>
            <a:off x="8302347" y="4584275"/>
            <a:ext cx="2122332" cy="1477328"/>
          </a:xfrm>
          <a:prstGeom prst="rect">
            <a:avLst/>
          </a:prstGeom>
          <a:noFill/>
        </p:spPr>
        <p:txBody>
          <a:bodyPr wrap="square" rtlCol="0">
            <a:spAutoFit/>
          </a:bodyPr>
          <a:lstStyle/>
          <a:p>
            <a:endParaRPr lang="en-US" b="1" dirty="0">
              <a:solidFill>
                <a:srgbClr val="EAAA00"/>
              </a:solidFill>
              <a:latin typeface="Arial" panose="020B0604020202020204" pitchFamily="34" charset="0"/>
              <a:ea typeface="Helvetica Neue" panose="02000503000000020004" pitchFamily="2" charset="0"/>
              <a:cs typeface="Arial" panose="020B0604020202020204" pitchFamily="34" charset="0"/>
            </a:endParaRPr>
          </a:p>
          <a:p>
            <a:r>
              <a:rPr lang="en-US" b="1" dirty="0">
                <a:solidFill>
                  <a:schemeClr val="bg1"/>
                </a:solidFill>
                <a:latin typeface="Arial" panose="020B0604020202020204" pitchFamily="34" charset="0"/>
                <a:ea typeface="Helvetica Neue" panose="02000503000000020004" pitchFamily="2" charset="0"/>
                <a:cs typeface="Arial" panose="020B0604020202020204" pitchFamily="34" charset="0"/>
              </a:rPr>
              <a:t>Systems Toxicology</a:t>
            </a:r>
          </a:p>
          <a:p>
            <a:r>
              <a:rPr lang="en-US" dirty="0">
                <a:solidFill>
                  <a:schemeClr val="bg1"/>
                </a:solidFill>
                <a:latin typeface="Arial" panose="020B0604020202020204" pitchFamily="34" charset="0"/>
                <a:ea typeface="Helvetica Neue Thin" panose="020B0403020202020204" pitchFamily="34" charset="0"/>
                <a:cs typeface="Arial" panose="020B0604020202020204" pitchFamily="34" charset="0"/>
              </a:rPr>
              <a:t>24 Traineeships (2022-27)</a:t>
            </a:r>
          </a:p>
        </p:txBody>
      </p:sp>
    </p:spTree>
    <p:extLst>
      <p:ext uri="{BB962C8B-B14F-4D97-AF65-F5344CB8AC3E}">
        <p14:creationId xmlns:p14="http://schemas.microsoft.com/office/powerpoint/2010/main" val="1417188051"/>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4F318AE2-DF7E-2A67-48F6-16E346AD1602}"/>
              </a:ext>
            </a:extLst>
          </p:cNvPr>
          <p:cNvPicPr>
            <a:picLocks noChangeAspect="1"/>
          </p:cNvPicPr>
          <p:nvPr/>
        </p:nvPicPr>
        <p:blipFill rotWithShape="1">
          <a:blip r:embed="rId3"/>
          <a:srcRect r="8711" b="8749"/>
          <a:stretch/>
        </p:blipFill>
        <p:spPr>
          <a:xfrm>
            <a:off x="1" y="1"/>
            <a:ext cx="12192000" cy="6858000"/>
          </a:xfrm>
          <a:prstGeom prst="rect">
            <a:avLst/>
          </a:prstGeom>
        </p:spPr>
      </p:pic>
      <p:pic>
        <p:nvPicPr>
          <p:cNvPr id="9" name="Picture 8">
            <a:extLst>
              <a:ext uri="{FF2B5EF4-FFF2-40B4-BE49-F238E27FC236}">
                <a16:creationId xmlns:a16="http://schemas.microsoft.com/office/drawing/2014/main" id="{3F8A003D-5AC9-9CCD-4D72-729DB15710F9}"/>
              </a:ext>
            </a:extLst>
          </p:cNvPr>
          <p:cNvPicPr>
            <a:picLocks noChangeAspect="1"/>
          </p:cNvPicPr>
          <p:nvPr/>
        </p:nvPicPr>
        <p:blipFill>
          <a:blip r:embed="rId4"/>
          <a:stretch>
            <a:fillRect/>
          </a:stretch>
        </p:blipFill>
        <p:spPr>
          <a:xfrm>
            <a:off x="256855" y="380144"/>
            <a:ext cx="3106174" cy="660368"/>
          </a:xfrm>
          <a:prstGeom prst="rect">
            <a:avLst/>
          </a:prstGeom>
        </p:spPr>
      </p:pic>
      <p:sp>
        <p:nvSpPr>
          <p:cNvPr id="2" name="TextBox 1">
            <a:extLst>
              <a:ext uri="{FF2B5EF4-FFF2-40B4-BE49-F238E27FC236}">
                <a16:creationId xmlns:a16="http://schemas.microsoft.com/office/drawing/2014/main" id="{405A3E8B-E331-328E-30A9-832FF3DBD810}"/>
              </a:ext>
            </a:extLst>
          </p:cNvPr>
          <p:cNvSpPr txBox="1"/>
          <p:nvPr/>
        </p:nvSpPr>
        <p:spPr>
          <a:xfrm>
            <a:off x="756012" y="2064564"/>
            <a:ext cx="6404379" cy="923330"/>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WVU MEDICINE </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is West Virginia University’s affiliated health system, West Virginia’s largest private employer and a national leader in patient safety and quality.</a:t>
            </a:r>
          </a:p>
        </p:txBody>
      </p:sp>
      <p:sp>
        <p:nvSpPr>
          <p:cNvPr id="5" name="TextBox 4">
            <a:extLst>
              <a:ext uri="{FF2B5EF4-FFF2-40B4-BE49-F238E27FC236}">
                <a16:creationId xmlns:a16="http://schemas.microsoft.com/office/drawing/2014/main" id="{4630E8F3-3FF9-1AFC-A9E1-FDCF715372FA}"/>
              </a:ext>
            </a:extLst>
          </p:cNvPr>
          <p:cNvSpPr txBox="1"/>
          <p:nvPr/>
        </p:nvSpPr>
        <p:spPr>
          <a:xfrm>
            <a:off x="756011" y="1292504"/>
            <a:ext cx="7491755" cy="646331"/>
          </a:xfrm>
          <a:prstGeom prst="rect">
            <a:avLst/>
          </a:prstGeom>
          <a:noFill/>
        </p:spPr>
        <p:txBody>
          <a:bodyPr wrap="square" rtlCol="0">
            <a:spAutoFit/>
          </a:bodyPr>
          <a:lstStyle/>
          <a:p>
            <a:r>
              <a:rPr lang="en-US" sz="3600" b="1" dirty="0">
                <a:solidFill>
                  <a:srgbClr val="002855"/>
                </a:solidFill>
                <a:latin typeface="Arial Narrow" panose="020B0604020202020204" pitchFamily="34" charset="0"/>
                <a:ea typeface="Helvetica Neue" panose="02000503000000020004" pitchFamily="2" charset="0"/>
                <a:cs typeface="Arial Narrow" panose="020B0604020202020204" pitchFamily="34" charset="0"/>
              </a:rPr>
              <a:t>A HEALTH SYSTEM FOR THE STATE.</a:t>
            </a:r>
          </a:p>
        </p:txBody>
      </p:sp>
      <p:sp>
        <p:nvSpPr>
          <p:cNvPr id="7" name="TextBox 6">
            <a:extLst>
              <a:ext uri="{FF2B5EF4-FFF2-40B4-BE49-F238E27FC236}">
                <a16:creationId xmlns:a16="http://schemas.microsoft.com/office/drawing/2014/main" id="{A397603A-311F-FCF9-1C54-B6662D663D1B}"/>
              </a:ext>
            </a:extLst>
          </p:cNvPr>
          <p:cNvSpPr txBox="1"/>
          <p:nvPr/>
        </p:nvSpPr>
        <p:spPr>
          <a:xfrm>
            <a:off x="762150" y="3561247"/>
            <a:ext cx="2116063" cy="923330"/>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23 </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member system hospitals</a:t>
            </a:r>
          </a:p>
        </p:txBody>
      </p:sp>
      <p:cxnSp>
        <p:nvCxnSpPr>
          <p:cNvPr id="8" name="Straight Connector 7">
            <a:extLst>
              <a:ext uri="{FF2B5EF4-FFF2-40B4-BE49-F238E27FC236}">
                <a16:creationId xmlns:a16="http://schemas.microsoft.com/office/drawing/2014/main" id="{CDD7074D-2A3C-23F3-6DFF-BF05564750F7}"/>
              </a:ext>
            </a:extLst>
          </p:cNvPr>
          <p:cNvCxnSpPr>
            <a:cxnSpLocks/>
          </p:cNvCxnSpPr>
          <p:nvPr/>
        </p:nvCxnSpPr>
        <p:spPr>
          <a:xfrm>
            <a:off x="834621" y="3487604"/>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0" name="TextBox 9">
            <a:extLst>
              <a:ext uri="{FF2B5EF4-FFF2-40B4-BE49-F238E27FC236}">
                <a16:creationId xmlns:a16="http://schemas.microsoft.com/office/drawing/2014/main" id="{61DC9170-9F2A-E930-3179-71272F749ABE}"/>
              </a:ext>
            </a:extLst>
          </p:cNvPr>
          <p:cNvSpPr txBox="1"/>
          <p:nvPr/>
        </p:nvSpPr>
        <p:spPr>
          <a:xfrm>
            <a:off x="762150" y="4782493"/>
            <a:ext cx="2116063" cy="646331"/>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3.8 MILLION </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clinic visits</a:t>
            </a:r>
          </a:p>
        </p:txBody>
      </p:sp>
      <p:cxnSp>
        <p:nvCxnSpPr>
          <p:cNvPr id="11" name="Straight Connector 10">
            <a:extLst>
              <a:ext uri="{FF2B5EF4-FFF2-40B4-BE49-F238E27FC236}">
                <a16:creationId xmlns:a16="http://schemas.microsoft.com/office/drawing/2014/main" id="{E9596A58-A473-ADD7-009D-FD03FAB50FC2}"/>
              </a:ext>
            </a:extLst>
          </p:cNvPr>
          <p:cNvCxnSpPr>
            <a:cxnSpLocks/>
          </p:cNvCxnSpPr>
          <p:nvPr/>
        </p:nvCxnSpPr>
        <p:spPr>
          <a:xfrm>
            <a:off x="834621" y="4708850"/>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6" name="TextBox 15">
            <a:extLst>
              <a:ext uri="{FF2B5EF4-FFF2-40B4-BE49-F238E27FC236}">
                <a16:creationId xmlns:a16="http://schemas.microsoft.com/office/drawing/2014/main" id="{E9D24498-DB63-3A8C-EFB9-2C0E4F58E182}"/>
              </a:ext>
            </a:extLst>
          </p:cNvPr>
          <p:cNvSpPr txBox="1"/>
          <p:nvPr/>
        </p:nvSpPr>
        <p:spPr>
          <a:xfrm>
            <a:off x="3000227" y="3555110"/>
            <a:ext cx="2116063" cy="646331"/>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28,620</a:t>
            </a:r>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 employees</a:t>
            </a:r>
          </a:p>
        </p:txBody>
      </p:sp>
      <p:cxnSp>
        <p:nvCxnSpPr>
          <p:cNvPr id="17" name="Straight Connector 16">
            <a:extLst>
              <a:ext uri="{FF2B5EF4-FFF2-40B4-BE49-F238E27FC236}">
                <a16:creationId xmlns:a16="http://schemas.microsoft.com/office/drawing/2014/main" id="{6BAC665B-A06A-9975-4481-4DCF5386D241}"/>
              </a:ext>
            </a:extLst>
          </p:cNvPr>
          <p:cNvCxnSpPr>
            <a:cxnSpLocks/>
          </p:cNvCxnSpPr>
          <p:nvPr/>
        </p:nvCxnSpPr>
        <p:spPr>
          <a:xfrm>
            <a:off x="3072698" y="3481467"/>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8" name="TextBox 17">
            <a:extLst>
              <a:ext uri="{FF2B5EF4-FFF2-40B4-BE49-F238E27FC236}">
                <a16:creationId xmlns:a16="http://schemas.microsoft.com/office/drawing/2014/main" id="{105D3615-B8D2-5120-782B-16DBACDA9F05}"/>
              </a:ext>
            </a:extLst>
          </p:cNvPr>
          <p:cNvSpPr txBox="1"/>
          <p:nvPr/>
        </p:nvSpPr>
        <p:spPr>
          <a:xfrm>
            <a:off x="3000227" y="4782493"/>
            <a:ext cx="2116063" cy="646331"/>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94,215</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surgeries</a:t>
            </a:r>
          </a:p>
        </p:txBody>
      </p:sp>
      <p:cxnSp>
        <p:nvCxnSpPr>
          <p:cNvPr id="19" name="Straight Connector 18">
            <a:extLst>
              <a:ext uri="{FF2B5EF4-FFF2-40B4-BE49-F238E27FC236}">
                <a16:creationId xmlns:a16="http://schemas.microsoft.com/office/drawing/2014/main" id="{F121DCAC-B733-B362-B2A4-AAEE2E1EB1E9}"/>
              </a:ext>
            </a:extLst>
          </p:cNvPr>
          <p:cNvCxnSpPr>
            <a:cxnSpLocks/>
          </p:cNvCxnSpPr>
          <p:nvPr/>
        </p:nvCxnSpPr>
        <p:spPr>
          <a:xfrm>
            <a:off x="3072698" y="4708850"/>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12" name="TextBox 11">
            <a:extLst>
              <a:ext uri="{FF2B5EF4-FFF2-40B4-BE49-F238E27FC236}">
                <a16:creationId xmlns:a16="http://schemas.microsoft.com/office/drawing/2014/main" id="{E1B888FB-55C2-2B3D-EC27-789BC5EA3CA9}"/>
              </a:ext>
            </a:extLst>
          </p:cNvPr>
          <p:cNvSpPr txBox="1"/>
          <p:nvPr/>
        </p:nvSpPr>
        <p:spPr>
          <a:xfrm>
            <a:off x="5246337" y="3561247"/>
            <a:ext cx="2216781" cy="923330"/>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400+ </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medical residents and fellows</a:t>
            </a:r>
          </a:p>
        </p:txBody>
      </p:sp>
      <p:cxnSp>
        <p:nvCxnSpPr>
          <p:cNvPr id="13" name="Straight Connector 12">
            <a:extLst>
              <a:ext uri="{FF2B5EF4-FFF2-40B4-BE49-F238E27FC236}">
                <a16:creationId xmlns:a16="http://schemas.microsoft.com/office/drawing/2014/main" id="{2B50FF98-928D-492E-385D-BEE08932DFDD}"/>
              </a:ext>
            </a:extLst>
          </p:cNvPr>
          <p:cNvCxnSpPr>
            <a:cxnSpLocks/>
          </p:cNvCxnSpPr>
          <p:nvPr/>
        </p:nvCxnSpPr>
        <p:spPr>
          <a:xfrm>
            <a:off x="5318808" y="3487604"/>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
        <p:nvSpPr>
          <p:cNvPr id="22" name="TextBox 21">
            <a:extLst>
              <a:ext uri="{FF2B5EF4-FFF2-40B4-BE49-F238E27FC236}">
                <a16:creationId xmlns:a16="http://schemas.microsoft.com/office/drawing/2014/main" id="{1C09ED1A-957E-7DEE-FED4-CA308DBE510A}"/>
              </a:ext>
            </a:extLst>
          </p:cNvPr>
          <p:cNvSpPr txBox="1"/>
          <p:nvPr/>
        </p:nvSpPr>
        <p:spPr>
          <a:xfrm>
            <a:off x="5246337" y="4782493"/>
            <a:ext cx="2116063" cy="646331"/>
          </a:xfrm>
          <a:prstGeom prst="rect">
            <a:avLst/>
          </a:prstGeom>
          <a:noFill/>
        </p:spPr>
        <p:txBody>
          <a:bodyPr wrap="square" rtlCol="0">
            <a:spAutoFit/>
          </a:bodyPr>
          <a:lstStyle/>
          <a:p>
            <a:r>
              <a:rPr lang="en-US" b="1" dirty="0">
                <a:solidFill>
                  <a:srgbClr val="0070C0"/>
                </a:solidFill>
                <a:latin typeface="Arial" panose="020B0604020202020204" pitchFamily="34" charset="0"/>
                <a:ea typeface="Helvetica Neue" panose="02000503000000020004" pitchFamily="2" charset="0"/>
                <a:cs typeface="Arial" panose="020B0604020202020204" pitchFamily="34" charset="0"/>
              </a:rPr>
              <a:t>6,954 </a:t>
            </a:r>
          </a:p>
          <a:p>
            <a:r>
              <a:rPr lang="en-US" b="1" dirty="0">
                <a:solidFill>
                  <a:srgbClr val="002060"/>
                </a:solidFill>
                <a:latin typeface="Arial" panose="020B0604020202020204" pitchFamily="34" charset="0"/>
                <a:ea typeface="Helvetica Neue" panose="02000503000000020004" pitchFamily="2" charset="0"/>
                <a:cs typeface="Arial" panose="020B0604020202020204" pitchFamily="34" charset="0"/>
              </a:rPr>
              <a:t>births</a:t>
            </a:r>
          </a:p>
        </p:txBody>
      </p:sp>
      <p:cxnSp>
        <p:nvCxnSpPr>
          <p:cNvPr id="23" name="Straight Connector 22">
            <a:extLst>
              <a:ext uri="{FF2B5EF4-FFF2-40B4-BE49-F238E27FC236}">
                <a16:creationId xmlns:a16="http://schemas.microsoft.com/office/drawing/2014/main" id="{E6A6A73A-7CE2-7CB3-E7FF-990496AD6141}"/>
              </a:ext>
            </a:extLst>
          </p:cNvPr>
          <p:cNvCxnSpPr>
            <a:cxnSpLocks/>
          </p:cNvCxnSpPr>
          <p:nvPr/>
        </p:nvCxnSpPr>
        <p:spPr>
          <a:xfrm>
            <a:off x="5318808" y="4708850"/>
            <a:ext cx="1865621"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cxnSp>
        <p:nvCxnSpPr>
          <p:cNvPr id="3" name="Straight Connector 2">
            <a:extLst>
              <a:ext uri="{FF2B5EF4-FFF2-40B4-BE49-F238E27FC236}">
                <a16:creationId xmlns:a16="http://schemas.microsoft.com/office/drawing/2014/main" id="{CCF9760B-1FA9-75E8-A56A-E45A83B637A7}"/>
              </a:ext>
            </a:extLst>
          </p:cNvPr>
          <p:cNvCxnSpPr>
            <a:cxnSpLocks/>
          </p:cNvCxnSpPr>
          <p:nvPr/>
        </p:nvCxnSpPr>
        <p:spPr>
          <a:xfrm>
            <a:off x="822347" y="1990921"/>
            <a:ext cx="6362082" cy="0"/>
          </a:xfrm>
          <a:prstGeom prst="line">
            <a:avLst/>
          </a:prstGeom>
          <a:ln w="38100">
            <a:solidFill>
              <a:srgbClr val="EAAA00"/>
            </a:solidFill>
          </a:ln>
        </p:spPr>
        <p:style>
          <a:lnRef idx="3">
            <a:schemeClr val="accent4"/>
          </a:lnRef>
          <a:fillRef idx="0">
            <a:schemeClr val="accent4"/>
          </a:fillRef>
          <a:effectRef idx="2">
            <a:schemeClr val="accent4"/>
          </a:effectRef>
          <a:fontRef idx="minor">
            <a:schemeClr val="tx1"/>
          </a:fontRef>
        </p:style>
      </p:cxnSp>
    </p:spTree>
    <p:extLst>
      <p:ext uri="{BB962C8B-B14F-4D97-AF65-F5344CB8AC3E}">
        <p14:creationId xmlns:p14="http://schemas.microsoft.com/office/powerpoint/2010/main" val="4247739113"/>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5018</TotalTime>
  <Words>1110</Words>
  <Application>Microsoft Macintosh PowerPoint</Application>
  <PresentationFormat>Widescreen</PresentationFormat>
  <Paragraphs>140</Paragraphs>
  <Slides>11</Slides>
  <Notes>7</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11</vt:i4>
      </vt:variant>
    </vt:vector>
  </HeadingPairs>
  <TitlesOfParts>
    <vt:vector size="18" baseType="lpstr">
      <vt:lpstr>Arial</vt:lpstr>
      <vt:lpstr>Arial Narrow</vt:lpstr>
      <vt:lpstr>Calibri</vt:lpstr>
      <vt:lpstr>Calibri Light</vt:lpstr>
      <vt:lpstr>Helvetica Neue</vt:lpstr>
      <vt:lpstr>HelveticaNeueLT Std Cn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Scatterday, Tara</dc:creator>
  <cp:lastModifiedBy>Wilmoth, Jessica</cp:lastModifiedBy>
  <cp:revision>98</cp:revision>
  <cp:lastPrinted>2022-11-03T16:22:25Z</cp:lastPrinted>
  <dcterms:created xsi:type="dcterms:W3CDTF">2022-11-01T19:53:06Z</dcterms:created>
  <dcterms:modified xsi:type="dcterms:W3CDTF">2023-08-17T15:44:52Z</dcterms:modified>
</cp:coreProperties>
</file>