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72" r:id="rId10"/>
    <p:sldId id="269" r:id="rId11"/>
    <p:sldId id="265" r:id="rId12"/>
    <p:sldId id="266" r:id="rId13"/>
    <p:sldId id="267" r:id="rId14"/>
    <p:sldId id="270" r:id="rId15"/>
    <p:sldId id="268" r:id="rId16"/>
    <p:sldId id="271" r:id="rId17"/>
    <p:sldId id="273" r:id="rId18"/>
    <p:sldId id="27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OLARvetstaff@hsc.wvu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0733" y="1574799"/>
            <a:ext cx="9448800" cy="2827867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Rodent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Isoflurane </a:t>
            </a:r>
            <a:br>
              <a:rPr lang="en-US" dirty="0" smtClean="0"/>
            </a:br>
            <a:r>
              <a:rPr lang="en-US" dirty="0" smtClean="0"/>
              <a:t>anesthesia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98267" y="6172200"/>
            <a:ext cx="9448800" cy="685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Created by: Samantha Glaspell, RVT</a:t>
            </a:r>
          </a:p>
          <a:p>
            <a:r>
              <a:rPr lang="en-US" dirty="0" smtClean="0"/>
              <a:t>  WVU Office of Laboratory Animals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25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Stages of 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FF00"/>
                </a:solidFill>
              </a:rPr>
              <a:t>Stage 1</a:t>
            </a:r>
            <a:r>
              <a:rPr lang="en-US" dirty="0"/>
              <a:t> — excitatory, disorientation, vocalization, urination, defecation.</a:t>
            </a:r>
          </a:p>
          <a:p>
            <a:r>
              <a:rPr lang="en-US" b="1" dirty="0">
                <a:solidFill>
                  <a:srgbClr val="FFFF00"/>
                </a:solidFill>
              </a:rPr>
              <a:t>Stage 2</a:t>
            </a:r>
            <a:r>
              <a:rPr lang="en-US" dirty="0"/>
              <a:t> — loss of consciousness with or without struggling and whining, many reflexes are intact but righting reflex is lost, rapid irregular breathing and rigidity.</a:t>
            </a:r>
          </a:p>
          <a:p>
            <a:r>
              <a:rPr lang="en-US" b="1" dirty="0">
                <a:solidFill>
                  <a:srgbClr val="FFFF00"/>
                </a:solidFill>
              </a:rPr>
              <a:t>Stage 3</a:t>
            </a:r>
            <a:r>
              <a:rPr lang="en-US" dirty="0"/>
              <a:t> — surgical stage of anesthesia, with loss of reflexes, muscle relaxation, deep and rhythmic breathing, planes 1-4 (light to deep).</a:t>
            </a:r>
          </a:p>
          <a:p>
            <a:r>
              <a:rPr lang="en-US" b="1" dirty="0">
                <a:solidFill>
                  <a:srgbClr val="FFFF00"/>
                </a:solidFill>
              </a:rPr>
              <a:t>Stage 4</a:t>
            </a:r>
            <a:r>
              <a:rPr lang="en-US" dirty="0">
                <a:solidFill>
                  <a:srgbClr val="FFFF00"/>
                </a:solidFill>
              </a:rPr>
              <a:t> </a:t>
            </a:r>
            <a:r>
              <a:rPr lang="en-US" dirty="0"/>
              <a:t>— medullary paralysis with respiratory arrest, hypotension and imminent death. Cardio-pulmonary resuscitation and drugs to reverse anesthesia must be given or animal will die.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83434" y="6522098"/>
            <a:ext cx="84706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Reference: John Hopkins University- Survival </a:t>
            </a:r>
            <a:r>
              <a:rPr lang="en-US" sz="1200" dirty="0"/>
              <a:t>Surgery Procedures: Rodents</a:t>
            </a:r>
          </a:p>
        </p:txBody>
      </p:sp>
    </p:spTree>
    <p:extLst>
      <p:ext uri="{BB962C8B-B14F-4D97-AF65-F5344CB8AC3E}">
        <p14:creationId xmlns:p14="http://schemas.microsoft.com/office/powerpoint/2010/main" val="58308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527" y="548242"/>
            <a:ext cx="11090564" cy="1293028"/>
          </a:xfrm>
        </p:spPr>
        <p:txBody>
          <a:bodyPr/>
          <a:lstStyle/>
          <a:p>
            <a:r>
              <a:rPr lang="en-US" b="1" dirty="0" smtClean="0"/>
              <a:t>Anesthetizing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589" y="2144684"/>
            <a:ext cx="6332220" cy="449718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oxygen source on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Verify O2 is sufficient for planned procedures </a:t>
            </a:r>
            <a:endParaRPr lang="en-US" dirty="0" smtClean="0"/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flowmeter to 1-2 L/min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Place rodent into induction chamber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600" dirty="0" smtClean="0"/>
              <a:t>Verify nose cone valve is shut off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isoflurane vaporizer to 4-5%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700" dirty="0" smtClean="0"/>
              <a:t>Verify isoflurane level is sufficient for planned procedures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Monitor animal until recumbent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off isoflurane vaporizer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Push the oxygen flush valve (2) times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Remove rodent from induction chamber </a:t>
            </a:r>
          </a:p>
          <a:p>
            <a:pPr marL="457200" indent="-457200">
              <a:buFont typeface="+mj-lt"/>
              <a:buAutoNum type="arabicParenR"/>
            </a:pPr>
            <a:endParaRPr lang="en-US" dirty="0" smtClean="0"/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30586" y="1525576"/>
            <a:ext cx="6176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Induction Phase </a:t>
            </a:r>
            <a:endParaRPr lang="en-US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09" y="2369098"/>
            <a:ext cx="4907917" cy="3911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81" y="559138"/>
            <a:ext cx="1737951" cy="12350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 Box 202"/>
          <p:cNvSpPr txBox="1">
            <a:spLocks noChangeArrowheads="1"/>
          </p:cNvSpPr>
          <p:nvPr/>
        </p:nvSpPr>
        <p:spPr bwMode="auto">
          <a:xfrm>
            <a:off x="889532" y="1708547"/>
            <a:ext cx="1143000" cy="26670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Mouse Chamber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683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0284" y="764373"/>
            <a:ext cx="10275916" cy="1293028"/>
          </a:xfrm>
        </p:spPr>
        <p:txBody>
          <a:bodyPr/>
          <a:lstStyle/>
          <a:p>
            <a:r>
              <a:rPr lang="en-US" b="1" dirty="0" smtClean="0"/>
              <a:t>Anesthetizing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68138"/>
            <a:ext cx="10820400" cy="4089862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Move the rodent to the nose cone apparatus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off valve for the induction chamber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on the valve for the nose cone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Move O2 from </a:t>
            </a:r>
            <a:r>
              <a:rPr lang="en-US" dirty="0" smtClean="0">
                <a:solidFill>
                  <a:srgbClr val="FFFF00"/>
                </a:solidFill>
              </a:rPr>
              <a:t>1-2 L/min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0.1-0.5ml/min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Move dial on isoflurane from </a:t>
            </a:r>
            <a:r>
              <a:rPr lang="en-US" dirty="0" smtClean="0">
                <a:solidFill>
                  <a:srgbClr val="FFFF00"/>
                </a:solidFill>
              </a:rPr>
              <a:t>4-5 %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FFFF00"/>
                </a:solidFill>
              </a:rPr>
              <a:t>1-0.5 %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Monitor analgesia depth through procedure.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Procedure complete, turn isoflurane off. 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Keep O2 on until rodent wakes up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Turn O2 flowmeter to 0. Disconnect/ Turn O2 off</a:t>
            </a:r>
          </a:p>
          <a:p>
            <a:pPr marL="457200" indent="-457200">
              <a:buFont typeface="+mj-lt"/>
              <a:buAutoNum type="arabicParenR"/>
            </a:pPr>
            <a:r>
              <a:rPr lang="en-US" dirty="0" smtClean="0"/>
              <a:t>Push the oxygen flush valve until the pressure gauge reaches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2865" y="2057401"/>
            <a:ext cx="4522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Maintenance Phase 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387" y="2541737"/>
            <a:ext cx="2933333" cy="1571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9189" y="4325660"/>
            <a:ext cx="1752381" cy="1561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 Box 196"/>
          <p:cNvSpPr txBox="1">
            <a:spLocks noChangeArrowheads="1"/>
          </p:cNvSpPr>
          <p:nvPr/>
        </p:nvSpPr>
        <p:spPr bwMode="auto">
          <a:xfrm>
            <a:off x="8363989" y="4393091"/>
            <a:ext cx="381000" cy="26670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ON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4616" y="5106612"/>
            <a:ext cx="457143" cy="276190"/>
          </a:xfrm>
          <a:prstGeom prst="rect">
            <a:avLst/>
          </a:prstGeom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654" y="1337128"/>
            <a:ext cx="2057400" cy="803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</a:extLst>
        </p:spPr>
      </p:pic>
      <p:sp>
        <p:nvSpPr>
          <p:cNvPr id="10" name="Text Box 201"/>
          <p:cNvSpPr txBox="1">
            <a:spLocks noChangeArrowheads="1"/>
          </p:cNvSpPr>
          <p:nvPr/>
        </p:nvSpPr>
        <p:spPr bwMode="auto">
          <a:xfrm>
            <a:off x="2670984" y="2007344"/>
            <a:ext cx="942975" cy="266700"/>
          </a:xfrm>
          <a:prstGeom prst="rect">
            <a:avLst/>
          </a:prstGeom>
          <a:solidFill>
            <a:srgbClr val="FFFFFF"/>
          </a:solidFill>
          <a:ln w="6350" algn="ctr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Mouse Mask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566723" y="4073679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6013137" y="4486954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13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0735" y="764373"/>
            <a:ext cx="9785465" cy="1293028"/>
          </a:xfrm>
        </p:spPr>
        <p:txBody>
          <a:bodyPr/>
          <a:lstStyle/>
          <a:p>
            <a:r>
              <a:rPr lang="en-US" dirty="0" smtClean="0"/>
              <a:t>Anesthetizing Group of Rodents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760" y="2402378"/>
            <a:ext cx="5872942" cy="4015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Using the dual diverter valves, ensure both are open. </a:t>
            </a:r>
          </a:p>
          <a:p>
            <a:pPr algn="ctr"/>
            <a:r>
              <a:rPr lang="en-US" dirty="0" smtClean="0"/>
              <a:t>	Anesthetic flow is now to the  chamber and nose cone  simultaneously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>
                <a:solidFill>
                  <a:srgbClr val="FFFF00"/>
                </a:solidFill>
              </a:rPr>
              <a:t>DOUBLE O2 FLOW RATE </a:t>
            </a:r>
            <a:r>
              <a:rPr lang="en-US" dirty="0" smtClean="0"/>
              <a:t>to deliver the appropriate amount to both locations 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21" y="2635591"/>
            <a:ext cx="5043522" cy="378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04775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95550"/>
            <a:ext cx="10820400" cy="469669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1. </a:t>
            </a:r>
            <a:r>
              <a:rPr lang="en-US" dirty="0">
                <a:solidFill>
                  <a:srgbClr val="FFFF00"/>
                </a:solidFill>
              </a:rPr>
              <a:t>Anesthetic </a:t>
            </a:r>
            <a:r>
              <a:rPr lang="en-US" dirty="0" smtClean="0">
                <a:solidFill>
                  <a:srgbClr val="FFFF00"/>
                </a:solidFill>
              </a:rPr>
              <a:t>depth:</a:t>
            </a:r>
          </a:p>
          <a:p>
            <a:pPr marL="0" indent="0">
              <a:buNone/>
            </a:pPr>
            <a:r>
              <a:rPr lang="en-US" dirty="0" smtClean="0"/>
              <a:t>	A. Inability to remain upright</a:t>
            </a:r>
          </a:p>
          <a:p>
            <a:pPr marL="0" indent="0">
              <a:buNone/>
            </a:pPr>
            <a:r>
              <a:rPr lang="en-US" dirty="0" smtClean="0"/>
              <a:t>	B. Loss of purposeful voluntary movement</a:t>
            </a:r>
          </a:p>
          <a:p>
            <a:pPr marL="0" indent="0">
              <a:buNone/>
            </a:pPr>
            <a:r>
              <a:rPr lang="en-US" dirty="0" smtClean="0"/>
              <a:t>	C. Loss of blink reflex</a:t>
            </a:r>
          </a:p>
          <a:p>
            <a:pPr marL="0" indent="0">
              <a:buNone/>
            </a:pPr>
            <a:r>
              <a:rPr lang="en-US" dirty="0" smtClean="0"/>
              <a:t>	D. Muscle relaxation </a:t>
            </a:r>
          </a:p>
          <a:p>
            <a:pPr marL="0" indent="0">
              <a:buNone/>
            </a:pPr>
            <a:r>
              <a:rPr lang="en-US" dirty="0" smtClean="0"/>
              <a:t>	E. Loss of response to reflex stimulation (toe or tail pinch with firm pressure 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</a:t>
            </a:r>
            <a:r>
              <a:rPr lang="en-US" dirty="0">
                <a:solidFill>
                  <a:srgbClr val="FFFF00"/>
                </a:solidFill>
              </a:rPr>
              <a:t>Respiratory rate and pattern: </a:t>
            </a:r>
            <a:r>
              <a:rPr lang="en-US" dirty="0"/>
              <a:t>assessed by observing chest wall and abdominal movements (normal respiratory rate for an awake mouse at rest is 180/min, a slow rate drop of 50% is acceptable during anesthesia with a regular even pattern)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dirty="0">
                <a:solidFill>
                  <a:srgbClr val="FFFF00"/>
                </a:solidFill>
              </a:rPr>
              <a:t>Mucus membrane color: </a:t>
            </a:r>
            <a:r>
              <a:rPr lang="en-US" dirty="0"/>
              <a:t>mucous membranes should be pink (not grey, blue, or white)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968" y="2680335"/>
            <a:ext cx="21717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478684" y="6596390"/>
            <a:ext cx="4713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Reference: WVU </a:t>
            </a:r>
            <a:r>
              <a:rPr lang="en-US" sz="1100" dirty="0"/>
              <a:t>IACUC POLICY: Anesthesia and Analgesia in Mice</a:t>
            </a:r>
          </a:p>
        </p:txBody>
      </p:sp>
    </p:spTree>
    <p:extLst>
      <p:ext uri="{BB962C8B-B14F-4D97-AF65-F5344CB8AC3E}">
        <p14:creationId xmlns:p14="http://schemas.microsoft.com/office/powerpoint/2010/main" val="238916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7915" y="1820486"/>
            <a:ext cx="8774085" cy="5037514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sz="2400" dirty="0" smtClean="0"/>
              <a:t>Animals may not be returned to animal housing rooms following an anesthetized procedure </a:t>
            </a:r>
            <a:r>
              <a:rPr lang="en-US" sz="2400" dirty="0" smtClean="0">
                <a:solidFill>
                  <a:srgbClr val="FFFF00"/>
                </a:solidFill>
              </a:rPr>
              <a:t>until they are alert and full ambulatory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/>
              <a:t>C</a:t>
            </a:r>
            <a:r>
              <a:rPr lang="en-US" sz="2400" dirty="0" smtClean="0"/>
              <a:t>lean cage with only a clean paper towel or no bedding</a:t>
            </a:r>
          </a:p>
          <a:p>
            <a:pPr lvl="1"/>
            <a:r>
              <a:rPr lang="en-US" sz="2400" dirty="0" smtClean="0"/>
              <a:t>Housed separately</a:t>
            </a:r>
          </a:p>
          <a:p>
            <a:pPr lvl="1"/>
            <a:r>
              <a:rPr lang="en-US" sz="2400" dirty="0" smtClean="0"/>
              <a:t>Moist Chow to encourage eating</a:t>
            </a:r>
          </a:p>
          <a:p>
            <a:pPr lvl="1"/>
            <a:r>
              <a:rPr lang="en-US" sz="2400" dirty="0" smtClean="0"/>
              <a:t>Provide heat support- placing a warm water re-circulating blanket and drape between mouse and the table </a:t>
            </a:r>
          </a:p>
          <a:p>
            <a:pPr lvl="2"/>
            <a:r>
              <a:rPr lang="en-US" sz="2400" dirty="0" smtClean="0"/>
              <a:t>Or administer warmed normal saline or lactated Ringer’s solution (SQ or IP) during or after the surgery (not to exceed 5-20 ml/kg/</a:t>
            </a:r>
            <a:r>
              <a:rPr lang="en-US" sz="2400" dirty="0" err="1" smtClean="0"/>
              <a:t>hr</a:t>
            </a:r>
            <a:r>
              <a:rPr lang="en-US" sz="2400" dirty="0" smtClean="0"/>
              <a:t>)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99" y="2316393"/>
            <a:ext cx="3472204" cy="24218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523018" y="6535178"/>
            <a:ext cx="4788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white"/>
                </a:solidFill>
              </a:rPr>
              <a:t>Reference: WVU IACUC POLICY: Anesthesia and Analgesia in Mice</a:t>
            </a:r>
          </a:p>
        </p:txBody>
      </p:sp>
    </p:spTree>
    <p:extLst>
      <p:ext uri="{BB962C8B-B14F-4D97-AF65-F5344CB8AC3E}">
        <p14:creationId xmlns:p14="http://schemas.microsoft.com/office/powerpoint/2010/main" val="404065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Analgesia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94560"/>
            <a:ext cx="2539538" cy="402412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BEHAVIORAL</a:t>
            </a:r>
            <a:r>
              <a:rPr lang="en-US" dirty="0" smtClean="0">
                <a:solidFill>
                  <a:srgbClr val="FFFF00"/>
                </a:solidFill>
              </a:rPr>
              <a:t>:</a:t>
            </a:r>
            <a:r>
              <a:rPr lang="en-US" dirty="0" smtClean="0"/>
              <a:t>                                                           </a:t>
            </a:r>
          </a:p>
          <a:p>
            <a:r>
              <a:rPr lang="en-US" sz="1600" dirty="0" smtClean="0"/>
              <a:t>Decreased grooming</a:t>
            </a:r>
          </a:p>
          <a:p>
            <a:r>
              <a:rPr lang="en-US" sz="1600" dirty="0" smtClean="0"/>
              <a:t>Aggression                                                              </a:t>
            </a:r>
          </a:p>
          <a:p>
            <a:r>
              <a:rPr lang="en-US" sz="1600" dirty="0" smtClean="0"/>
              <a:t>Self-mutilation </a:t>
            </a:r>
          </a:p>
          <a:p>
            <a:r>
              <a:rPr lang="en-US" sz="1600" dirty="0" smtClean="0"/>
              <a:t>Reluctance </a:t>
            </a:r>
            <a:r>
              <a:rPr lang="en-US" sz="1600" dirty="0"/>
              <a:t>to move </a:t>
            </a:r>
            <a:endParaRPr lang="en-US" sz="1600" dirty="0" smtClean="0"/>
          </a:p>
          <a:p>
            <a:r>
              <a:rPr lang="en-US" sz="1600" dirty="0"/>
              <a:t>Abnormal posturing </a:t>
            </a:r>
            <a:endParaRPr lang="en-US" sz="1600" dirty="0" smtClean="0"/>
          </a:p>
          <a:p>
            <a:r>
              <a:rPr lang="en-US" sz="1600" dirty="0" smtClean="0"/>
              <a:t>Social isolation</a:t>
            </a:r>
          </a:p>
          <a:p>
            <a:r>
              <a:rPr lang="en-US" sz="1600" dirty="0" smtClean="0"/>
              <a:t>Decreased </a:t>
            </a:r>
            <a:r>
              <a:rPr lang="en-US" sz="1600" dirty="0"/>
              <a:t>appetite </a:t>
            </a:r>
            <a:endParaRPr lang="en-US" sz="1600" dirty="0" smtClean="0"/>
          </a:p>
          <a:p>
            <a:r>
              <a:rPr lang="en-US" sz="1600" dirty="0" smtClean="0"/>
              <a:t>Vocalization                                     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786553" y="2194560"/>
            <a:ext cx="3225338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FFFF00"/>
                </a:solidFill>
              </a:rPr>
              <a:t>PHYSIOLOGICAL: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Elevated </a:t>
            </a:r>
            <a:r>
              <a:rPr lang="en-US" sz="1600" dirty="0"/>
              <a:t>blood pressure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Elevated </a:t>
            </a:r>
            <a:r>
              <a:rPr lang="en-US" sz="1600" dirty="0"/>
              <a:t>heart </a:t>
            </a:r>
            <a:r>
              <a:rPr lang="en-US" sz="1600" dirty="0" smtClean="0"/>
              <a:t>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Elevated </a:t>
            </a:r>
            <a:r>
              <a:rPr lang="en-US" sz="1600" dirty="0"/>
              <a:t>respiratory rate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Changes </a:t>
            </a:r>
            <a:r>
              <a:rPr lang="en-US" sz="1600" dirty="0"/>
              <a:t>in body temperature </a:t>
            </a:r>
            <a:endParaRPr lang="en-US" sz="1600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 smtClean="0"/>
              <a:t>Pupil dilation</a:t>
            </a:r>
            <a:endParaRPr lang="en-US" sz="1600" dirty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24" y="764373"/>
            <a:ext cx="3259840" cy="601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64583" y="6375862"/>
            <a:ext cx="48961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>
                <a:solidFill>
                  <a:prstClr val="white"/>
                </a:solidFill>
              </a:rPr>
              <a:t>Reference: WVU IACUC POLICY: Anesthesia and Analgesia in </a:t>
            </a:r>
            <a:r>
              <a:rPr lang="en-US" sz="1100" dirty="0" smtClean="0">
                <a:solidFill>
                  <a:prstClr val="white"/>
                </a:solidFill>
              </a:rPr>
              <a:t>Mice</a:t>
            </a:r>
          </a:p>
          <a:p>
            <a:pPr lvl="0"/>
            <a:r>
              <a:rPr lang="en-US" sz="1100" dirty="0" smtClean="0">
                <a:solidFill>
                  <a:prstClr val="white"/>
                </a:solidFill>
              </a:rPr>
              <a:t>Mouse Grimace Scale </a:t>
            </a:r>
          </a:p>
          <a:p>
            <a:pPr lvl="0"/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43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370" y="2252114"/>
            <a:ext cx="2918481" cy="4024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4875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241" y="2833875"/>
            <a:ext cx="10820400" cy="40241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/>
              <a:t>Please contact the veterinary staff at </a:t>
            </a:r>
            <a:r>
              <a:rPr lang="en-US" sz="4400" dirty="0" smtClean="0">
                <a:solidFill>
                  <a:srgbClr val="FFFF00"/>
                </a:solidFill>
              </a:rPr>
              <a:t>(304) 293-3737 </a:t>
            </a:r>
            <a:r>
              <a:rPr lang="en-US" sz="4400" dirty="0" smtClean="0">
                <a:solidFill>
                  <a:srgbClr val="FFFF00"/>
                </a:solidFill>
                <a:hlinkClick r:id="rId2"/>
              </a:rPr>
              <a:t>OLARvetstaff@hsc.wvu.edu</a:t>
            </a:r>
            <a:endParaRPr lang="en-US" sz="4400" dirty="0" smtClean="0">
              <a:solidFill>
                <a:srgbClr val="FFFF00"/>
              </a:solidFill>
            </a:endParaRPr>
          </a:p>
          <a:p>
            <a:pPr marL="0" indent="0" algn="ctr">
              <a:buNone/>
            </a:pPr>
            <a:r>
              <a:rPr lang="en-US" sz="4400" dirty="0" smtClean="0"/>
              <a:t>for any concerns or future training requests!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3963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up of contents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What is Anesthesia?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How does an Anesthetic machine work?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Parts of Machine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Special Considerations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Stages of Anesthesia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Induction Phase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Maintenance Phase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Group Anesthetizing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Monitoring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Recovery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Analgesia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010" y="1858445"/>
            <a:ext cx="2577267" cy="46963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9161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Anesthesia- Loss </a:t>
            </a:r>
            <a:r>
              <a:rPr lang="en-US" dirty="0"/>
              <a:t>of sensation with or without loss of consciousness </a:t>
            </a:r>
            <a:endParaRPr lang="en-US" dirty="0" smtClean="0"/>
          </a:p>
          <a:p>
            <a:r>
              <a:rPr lang="en-US" dirty="0" smtClean="0"/>
              <a:t>Anesthesia is delivered via an anesthetic machine with or without injectable sedatives. </a:t>
            </a:r>
          </a:p>
          <a:p>
            <a:r>
              <a:rPr lang="en-US" dirty="0" smtClean="0"/>
              <a:t>Anesthetic Machine: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41" y="3126625"/>
            <a:ext cx="1864740" cy="3407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774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Anesthetic Machine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073" y="2526434"/>
            <a:ext cx="4905934" cy="4024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893723" y="2211185"/>
            <a:ext cx="61597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How does it work? </a:t>
            </a:r>
          </a:p>
          <a:p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Oxygen            Flowmeter   (Liter/min)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Flowmeter         Isoflurane Vaporizer  (% of gas)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Vaporizer           Common Outlet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Outlet                  Induction Chamber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Chamber             Nose cone Adapter</a:t>
            </a:r>
            <a:endParaRPr lang="en-US" dirty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Nose cone            Patient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Exhaled CO2           Activated Charcoal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7818117" y="2903342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8049489" y="3197403"/>
            <a:ext cx="374072" cy="93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960819" y="3483987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7818118" y="3753445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8081355" y="4025687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8192190" y="4297929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8423560" y="4584263"/>
            <a:ext cx="462741" cy="78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7705899" y="6596390"/>
            <a:ext cx="62761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Reference: Principles </a:t>
            </a:r>
            <a:r>
              <a:rPr lang="en-US" sz="1100" dirty="0"/>
              <a:t>of the Anesthetic </a:t>
            </a:r>
            <a:r>
              <a:rPr lang="en-US" sz="1100" dirty="0" smtClean="0"/>
              <a:t>Machine-MIP Company  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15927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53739"/>
            <a:ext cx="10820400" cy="4024125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/>
              <a:t>Flowmeter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8" y="2995685"/>
            <a:ext cx="5157900" cy="32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7572894" y="2408988"/>
            <a:ext cx="432261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smtClean="0"/>
              <a:t>Uses an adjustable needle valve to deliver the desired flow of O2 in ml or liters per minute to the patient. </a:t>
            </a:r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Read from the middle of metal indicator ball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97775" y="3092335"/>
            <a:ext cx="1221970" cy="238575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7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Isoflurane Vaporizer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788" y="2995685"/>
            <a:ext cx="5157900" cy="322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2385753" y="3690851"/>
            <a:ext cx="1645920" cy="2335876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31727" y="2298861"/>
            <a:ext cx="357447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 </a:t>
            </a:r>
            <a:r>
              <a:rPr lang="en-US" sz="1600" dirty="0" smtClean="0"/>
              <a:t>produces </a:t>
            </a:r>
            <a:r>
              <a:rPr lang="en-US" sz="1600" dirty="0"/>
              <a:t>an accurate gaseous concentration from a volatile liquid anesthetic. The dial or knob on the vaporizer can be adjusted so that the precise percentage of anesthetic gas leaving the vaporizer is known. </a:t>
            </a:r>
          </a:p>
        </p:txBody>
      </p:sp>
    </p:spTree>
    <p:extLst>
      <p:ext uri="{BB962C8B-B14F-4D97-AF65-F5344CB8AC3E}">
        <p14:creationId xmlns:p14="http://schemas.microsoft.com/office/powerpoint/2010/main" val="268075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2742" y="1961804"/>
            <a:ext cx="6591993" cy="438080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dirty="0" smtClean="0"/>
              <a:t>Patient Breathing Circuit </a:t>
            </a:r>
          </a:p>
          <a:p>
            <a:pPr marL="0" indent="0" algn="ctr">
              <a:buNone/>
            </a:pPr>
            <a:r>
              <a:rPr lang="en-US" sz="2800" dirty="0" smtClean="0"/>
              <a:t> </a:t>
            </a:r>
          </a:p>
          <a:p>
            <a:pPr algn="ctr">
              <a:buFontTx/>
              <a:buChar char="-"/>
            </a:pPr>
            <a:r>
              <a:rPr lang="en-US" sz="1600" dirty="0" smtClean="0"/>
              <a:t>The mixture of oxygen +</a:t>
            </a:r>
            <a:r>
              <a:rPr lang="en-US" sz="1600" dirty="0"/>
              <a:t> </a:t>
            </a:r>
            <a:r>
              <a:rPr lang="en-US" sz="1600" dirty="0" smtClean="0"/>
              <a:t>isoflurane is now being delivered to the patient </a:t>
            </a:r>
          </a:p>
          <a:p>
            <a:pPr marL="0" indent="0">
              <a:buNone/>
            </a:pPr>
            <a:r>
              <a:rPr lang="en-US" sz="1600" dirty="0" smtClean="0"/>
              <a:t>Goals: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Deliver oxygen to the patient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Deliver anesthetic to the patient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Remove carbon dioxide that is produced by the patient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 smtClean="0"/>
              <a:t> Provide a method for assisting or controlling ventilation, if needed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- Rodents use the non-rebreathing system to reduce inhalation of CO2 due to their smaller size </a:t>
            </a:r>
          </a:p>
          <a:p>
            <a:pPr marL="0" indent="0" algn="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600" dirty="0" smtClean="0"/>
              <a:t>                                                                                                      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603" y="2837310"/>
            <a:ext cx="2800350" cy="338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1338350" y="3466407"/>
            <a:ext cx="2394066" cy="236912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24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the machine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268" y="1820488"/>
            <a:ext cx="6235931" cy="439819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                                        </a:t>
            </a:r>
            <a:r>
              <a:rPr lang="en-US" sz="2800" dirty="0" smtClean="0"/>
              <a:t>Scavenging System</a:t>
            </a:r>
          </a:p>
          <a:p>
            <a:pPr marL="0" indent="0">
              <a:buNone/>
            </a:pPr>
            <a:r>
              <a:rPr lang="en-US" sz="1600" dirty="0" smtClean="0"/>
              <a:t>-Used to absorb or eliminate waste anesthetic gases </a:t>
            </a:r>
          </a:p>
          <a:p>
            <a:pPr marL="0" indent="0">
              <a:buNone/>
            </a:pPr>
            <a:endParaRPr lang="en-US" sz="1600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F/Air Canisters- Activated Charcoal</a:t>
            </a:r>
          </a:p>
          <a:p>
            <a:pPr lvl="1"/>
            <a:r>
              <a:rPr lang="en-US" sz="1400" dirty="0" smtClean="0"/>
              <a:t>Do not cover bottom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 smtClean="0"/>
              <a:t>2. Vacuum System- </a:t>
            </a:r>
            <a:r>
              <a:rPr lang="en-US" sz="2800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648" y="2464249"/>
            <a:ext cx="2735250" cy="369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59825" y="2502131"/>
            <a:ext cx="997528" cy="1596044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46909" y="4904509"/>
            <a:ext cx="1296786" cy="11804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537" y="4310149"/>
            <a:ext cx="1740690" cy="212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837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6741"/>
            <a:ext cx="10820400" cy="46634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F</a:t>
            </a:r>
            <a:r>
              <a:rPr lang="en-US" dirty="0" smtClean="0"/>
              <a:t>asting </a:t>
            </a:r>
            <a:r>
              <a:rPr lang="en-US" dirty="0"/>
              <a:t>is </a:t>
            </a:r>
            <a:r>
              <a:rPr lang="en-US" dirty="0" smtClean="0">
                <a:solidFill>
                  <a:srgbClr val="FFFF00"/>
                </a:solidFill>
              </a:rPr>
              <a:t>NOT</a:t>
            </a:r>
            <a:r>
              <a:rPr lang="en-US" dirty="0" smtClean="0"/>
              <a:t> </a:t>
            </a:r>
            <a:r>
              <a:rPr lang="en-US" dirty="0"/>
              <a:t>usually necessary in </a:t>
            </a:r>
            <a:r>
              <a:rPr lang="en-US" dirty="0" smtClean="0"/>
              <a:t>mice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Water </a:t>
            </a:r>
            <a:r>
              <a:rPr lang="en-US" dirty="0"/>
              <a:t>should never be restricted during the pre-anesthetic period.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Apply ophthalmic eye lubrication after the induction phase </a:t>
            </a: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600" dirty="0" smtClean="0">
                <a:solidFill>
                  <a:srgbClr val="FFFF00"/>
                </a:solidFill>
              </a:rPr>
              <a:t>Thermal </a:t>
            </a:r>
            <a:r>
              <a:rPr lang="en-US" sz="2600" dirty="0">
                <a:solidFill>
                  <a:srgbClr val="FFFF00"/>
                </a:solidFill>
              </a:rPr>
              <a:t>support </a:t>
            </a:r>
            <a:r>
              <a:rPr lang="en-US" dirty="0"/>
              <a:t>is critical to their survival and successful anesthetic recovery.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Re-circulating </a:t>
            </a:r>
            <a:r>
              <a:rPr lang="en-US" dirty="0"/>
              <a:t>warm water </a:t>
            </a:r>
            <a:r>
              <a:rPr lang="en-US" dirty="0" smtClean="0"/>
              <a:t>blankets, Safe </a:t>
            </a:r>
            <a:r>
              <a:rPr lang="en-US" dirty="0"/>
              <a:t>and Warm®, Snuggle Safe®, </a:t>
            </a:r>
            <a:r>
              <a:rPr lang="en-US" dirty="0" err="1" smtClean="0"/>
              <a:t>etc</a:t>
            </a:r>
            <a:r>
              <a:rPr lang="en-US" dirty="0" smtClean="0"/>
              <a:t>- </a:t>
            </a:r>
            <a:r>
              <a:rPr lang="en-US" dirty="0" smtClean="0">
                <a:solidFill>
                  <a:srgbClr val="FFFF00"/>
                </a:solidFill>
              </a:rPr>
              <a:t>RECOMMENDED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dirty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rgbClr val="FFFF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 smtClean="0"/>
              <a:t>Electric </a:t>
            </a:r>
            <a:r>
              <a:rPr lang="en-US" dirty="0"/>
              <a:t>heating pads and heat </a:t>
            </a:r>
            <a:r>
              <a:rPr lang="en-US" dirty="0" smtClean="0"/>
              <a:t>lamps- </a:t>
            </a:r>
            <a:r>
              <a:rPr lang="en-US" dirty="0" smtClean="0">
                <a:solidFill>
                  <a:srgbClr val="FFFF00"/>
                </a:solidFill>
              </a:rPr>
              <a:t>DISCOURAGED</a:t>
            </a:r>
          </a:p>
          <a:p>
            <a:pPr lvl="3"/>
            <a:r>
              <a:rPr lang="en-US" dirty="0" smtClean="0"/>
              <a:t>Regardless </a:t>
            </a:r>
            <a:r>
              <a:rPr lang="en-US" dirty="0"/>
              <a:t>of the source, the animal should never be placed directly in contact with the heat source, but should be separated from it by a towel or sterile drape.  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556" y="4318461"/>
            <a:ext cx="1858674" cy="1658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7556270" y="6596390"/>
            <a:ext cx="4713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>
                <a:solidFill>
                  <a:prstClr val="white"/>
                </a:solidFill>
              </a:rPr>
              <a:t>Reference: WVU IACUC POLICY: Anesthesia and Analgesia in Mice</a:t>
            </a:r>
            <a:endParaRPr lang="en-US" sz="1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33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7449</TotalTime>
  <Words>779</Words>
  <Application>Microsoft Office PowerPoint</Application>
  <PresentationFormat>Widescreen</PresentationFormat>
  <Paragraphs>169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</vt:lpstr>
      <vt:lpstr>Vapor Trail</vt:lpstr>
      <vt:lpstr>Rodent  Isoflurane  anesthesia</vt:lpstr>
      <vt:lpstr>Line up of contents  </vt:lpstr>
      <vt:lpstr>Anesthesia</vt:lpstr>
      <vt:lpstr>Anesthetic Machine</vt:lpstr>
      <vt:lpstr>Parts of the machine</vt:lpstr>
      <vt:lpstr>Parts of the machine</vt:lpstr>
      <vt:lpstr>Parts of the machine</vt:lpstr>
      <vt:lpstr>Parts of the machine</vt:lpstr>
      <vt:lpstr>SPECIAL CONSIDERATIONS</vt:lpstr>
      <vt:lpstr>Stages of Anesthesia</vt:lpstr>
      <vt:lpstr>Anesthetizing</vt:lpstr>
      <vt:lpstr>Anesthetizing</vt:lpstr>
      <vt:lpstr>Anesthetizing Group of Rodents</vt:lpstr>
      <vt:lpstr>Monitoring </vt:lpstr>
      <vt:lpstr>Recovery</vt:lpstr>
      <vt:lpstr>Analgesia </vt:lpstr>
      <vt:lpstr>Questions?</vt:lpstr>
      <vt:lpstr>THANK YOU!!</vt:lpstr>
    </vt:vector>
  </TitlesOfParts>
  <Company>WVU Health Sciences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Rodent anesthesia</dc:title>
  <dc:creator>Glaspell, Samantha</dc:creator>
  <cp:lastModifiedBy>Glaspell, Samantha</cp:lastModifiedBy>
  <cp:revision>50</cp:revision>
  <dcterms:created xsi:type="dcterms:W3CDTF">2018-10-22T12:56:47Z</dcterms:created>
  <dcterms:modified xsi:type="dcterms:W3CDTF">2018-11-15T16:55:52Z</dcterms:modified>
</cp:coreProperties>
</file>